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4"/>
  </p:notesMasterIdLst>
  <p:sldIdLst>
    <p:sldId id="256" r:id="rId2"/>
    <p:sldId id="257" r:id="rId3"/>
    <p:sldId id="525" r:id="rId4"/>
    <p:sldId id="528" r:id="rId5"/>
    <p:sldId id="529" r:id="rId6"/>
    <p:sldId id="527" r:id="rId7"/>
    <p:sldId id="530" r:id="rId8"/>
    <p:sldId id="532" r:id="rId9"/>
    <p:sldId id="533" r:id="rId10"/>
    <p:sldId id="572" r:id="rId11"/>
    <p:sldId id="545" r:id="rId12"/>
    <p:sldId id="537" r:id="rId13"/>
    <p:sldId id="539" r:id="rId14"/>
    <p:sldId id="540" r:id="rId15"/>
    <p:sldId id="544" r:id="rId16"/>
    <p:sldId id="573" r:id="rId17"/>
    <p:sldId id="571" r:id="rId18"/>
    <p:sldId id="547" r:id="rId19"/>
    <p:sldId id="549" r:id="rId20"/>
    <p:sldId id="574" r:id="rId21"/>
    <p:sldId id="550" r:id="rId22"/>
    <p:sldId id="551" r:id="rId23"/>
    <p:sldId id="554" r:id="rId24"/>
    <p:sldId id="552" r:id="rId25"/>
    <p:sldId id="553" r:id="rId26"/>
    <p:sldId id="555" r:id="rId27"/>
    <p:sldId id="575" r:id="rId28"/>
    <p:sldId id="557" r:id="rId29"/>
    <p:sldId id="558" r:id="rId30"/>
    <p:sldId id="559" r:id="rId31"/>
    <p:sldId id="560" r:id="rId32"/>
    <p:sldId id="576" r:id="rId33"/>
    <p:sldId id="561" r:id="rId34"/>
    <p:sldId id="577" r:id="rId35"/>
    <p:sldId id="564" r:id="rId36"/>
    <p:sldId id="565" r:id="rId37"/>
    <p:sldId id="578" r:id="rId38"/>
    <p:sldId id="567" r:id="rId39"/>
    <p:sldId id="568" r:id="rId40"/>
    <p:sldId id="592" r:id="rId41"/>
    <p:sldId id="579" r:id="rId42"/>
    <p:sldId id="580" r:id="rId43"/>
    <p:sldId id="582" r:id="rId44"/>
    <p:sldId id="584" r:id="rId45"/>
    <p:sldId id="556" r:id="rId46"/>
    <p:sldId id="586" r:id="rId47"/>
    <p:sldId id="588" r:id="rId48"/>
    <p:sldId id="562" r:id="rId49"/>
    <p:sldId id="563" r:id="rId50"/>
    <p:sldId id="589" r:id="rId51"/>
    <p:sldId id="591" r:id="rId52"/>
    <p:sldId id="259" r:id="rId5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lvl1pPr>
    <a:lvl2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lvl2pPr>
    <a:lvl3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lvl3pPr>
    <a:lvl4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lvl4pPr>
    <a:lvl5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lvl5pPr>
    <a:lvl6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lvl6pPr>
    <a:lvl7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lvl7pPr>
    <a:lvl8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lvl8pPr>
    <a:lvl9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a:tcStyle>
        <a:tcBdr/>
        <a:fill>
          <a:solidFill>
            <a:srgbClr val="E3E5E8"/>
          </a:solidFill>
        </a:fill>
      </a:tcStyle>
    </a:band2H>
    <a:firstCol>
      <a:tcTxStyle b="off" i="off">
        <a:fontRef idx="maj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n"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5D5D5"/>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aj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a:tcStyle>
        <a:tcBdr/>
        <a:fill>
          <a:solidFill>
            <a:srgbClr val="E6F0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a:tcStyle>
        <a:tcBdr/>
        <a:fill>
          <a:solidFill>
            <a:srgbClr val="EAF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a:tcStyle>
        <a:tcBdr/>
        <a:fill>
          <a:solidFill>
            <a:srgbClr val="FFE8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2708684C-4D16-4618-839F-0558EEFCDFE6}"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150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317D78-FB57-4272-A638-8BB284474F4A}" type="doc">
      <dgm:prSet loTypeId="urn:microsoft.com/office/officeart/2005/8/layout/target3" loCatId="relationship" qsTypeId="urn:microsoft.com/office/officeart/2005/8/quickstyle/simple4" qsCatId="simple" csTypeId="urn:microsoft.com/office/officeart/2005/8/colors/colorful4" csCatId="colorful" phldr="1"/>
      <dgm:spPr/>
      <dgm:t>
        <a:bodyPr/>
        <a:lstStyle/>
        <a:p>
          <a:endParaRPr lang="en-US"/>
        </a:p>
      </dgm:t>
    </dgm:pt>
    <dgm:pt modelId="{9A3AC439-2589-4D27-A8D7-C35E73860820}">
      <dgm:prSet phldrT="[Text]" custT="1"/>
      <dgm:spPr/>
      <dgm:t>
        <a:bodyPr/>
        <a:lstStyle/>
        <a:p>
          <a:r>
            <a:rPr lang="en-US" sz="1600" b="1" dirty="0"/>
            <a:t>Probability</a:t>
          </a:r>
        </a:p>
      </dgm:t>
    </dgm:pt>
    <dgm:pt modelId="{B35D8D8A-4913-4C18-BEE3-FC3FF3AEEDF8}" type="parTrans" cxnId="{46B7A529-8B9F-4FE9-A568-D8AD673D429E}">
      <dgm:prSet/>
      <dgm:spPr/>
      <dgm:t>
        <a:bodyPr/>
        <a:lstStyle/>
        <a:p>
          <a:endParaRPr lang="en-US" sz="1200"/>
        </a:p>
      </dgm:t>
    </dgm:pt>
    <dgm:pt modelId="{EFDA8200-F62A-4806-A475-A2B72FD2D2CD}" type="sibTrans" cxnId="{46B7A529-8B9F-4FE9-A568-D8AD673D429E}">
      <dgm:prSet/>
      <dgm:spPr/>
      <dgm:t>
        <a:bodyPr/>
        <a:lstStyle/>
        <a:p>
          <a:endParaRPr lang="en-US" sz="1200"/>
        </a:p>
      </dgm:t>
    </dgm:pt>
    <dgm:pt modelId="{713B06FF-A10E-4ED4-A898-F9F946CDD791}">
      <dgm:prSet phldrT="[Text]" custT="1"/>
      <dgm:spPr/>
      <dgm:t>
        <a:bodyPr/>
        <a:lstStyle/>
        <a:p>
          <a:r>
            <a:rPr lang="en-US" sz="1600" b="1" dirty="0"/>
            <a:t>Statistics</a:t>
          </a:r>
          <a:endParaRPr lang="en-US" sz="1400" dirty="0"/>
        </a:p>
      </dgm:t>
    </dgm:pt>
    <dgm:pt modelId="{9FCBD05D-D885-419F-AFD6-41BE0D73B9CA}" type="parTrans" cxnId="{3EC65429-89A0-4156-AA06-0145D01F0814}">
      <dgm:prSet/>
      <dgm:spPr/>
      <dgm:t>
        <a:bodyPr/>
        <a:lstStyle/>
        <a:p>
          <a:endParaRPr lang="en-US" sz="1200"/>
        </a:p>
      </dgm:t>
    </dgm:pt>
    <dgm:pt modelId="{825A9C09-042A-4FE9-B276-950F5282050F}" type="sibTrans" cxnId="{3EC65429-89A0-4156-AA06-0145D01F0814}">
      <dgm:prSet/>
      <dgm:spPr/>
      <dgm:t>
        <a:bodyPr/>
        <a:lstStyle/>
        <a:p>
          <a:endParaRPr lang="en-US" sz="1200"/>
        </a:p>
      </dgm:t>
    </dgm:pt>
    <dgm:pt modelId="{5FF465C5-1012-4845-A844-E3AD887DDE83}">
      <dgm:prSet phldrT="[Text]" custT="1"/>
      <dgm:spPr/>
      <dgm:t>
        <a:bodyPr/>
        <a:lstStyle/>
        <a:p>
          <a:r>
            <a:rPr lang="en-US" sz="1400" dirty="0"/>
            <a:t>What will happen in a given ideal world</a:t>
          </a:r>
        </a:p>
      </dgm:t>
    </dgm:pt>
    <dgm:pt modelId="{5D564BDC-8FD2-4907-B269-B4E200AED11A}" type="parTrans" cxnId="{27E6CC2D-74F6-496A-B261-27201BF8436D}">
      <dgm:prSet/>
      <dgm:spPr/>
      <dgm:t>
        <a:bodyPr/>
        <a:lstStyle/>
        <a:p>
          <a:endParaRPr lang="en-US"/>
        </a:p>
      </dgm:t>
    </dgm:pt>
    <dgm:pt modelId="{A0FCA473-D85F-4703-8AE4-331DAF52972F}" type="sibTrans" cxnId="{27E6CC2D-74F6-496A-B261-27201BF8436D}">
      <dgm:prSet/>
      <dgm:spPr/>
      <dgm:t>
        <a:bodyPr/>
        <a:lstStyle/>
        <a:p>
          <a:endParaRPr lang="en-US"/>
        </a:p>
      </dgm:t>
    </dgm:pt>
    <dgm:pt modelId="{466168AA-0144-42DD-8807-1173012042AB}">
      <dgm:prSet phldrT="[Text]" custT="1"/>
      <dgm:spPr/>
      <dgm:t>
        <a:bodyPr/>
        <a:lstStyle/>
        <a:p>
          <a:r>
            <a:rPr lang="en-US" sz="1400" dirty="0"/>
            <a:t>Analyze the past events</a:t>
          </a:r>
        </a:p>
      </dgm:t>
    </dgm:pt>
    <dgm:pt modelId="{12FE5C97-BB8E-455B-B65A-BDFBFC5822B3}" type="parTrans" cxnId="{AF8C8547-FBE9-42DD-B9C6-D0B25CE5352A}">
      <dgm:prSet/>
      <dgm:spPr/>
      <dgm:t>
        <a:bodyPr/>
        <a:lstStyle/>
        <a:p>
          <a:endParaRPr lang="en-US"/>
        </a:p>
      </dgm:t>
    </dgm:pt>
    <dgm:pt modelId="{EF48B469-4514-43A8-8558-AA57D35C9D80}" type="sibTrans" cxnId="{AF8C8547-FBE9-42DD-B9C6-D0B25CE5352A}">
      <dgm:prSet/>
      <dgm:spPr/>
      <dgm:t>
        <a:bodyPr/>
        <a:lstStyle/>
        <a:p>
          <a:endParaRPr lang="en-US"/>
        </a:p>
      </dgm:t>
    </dgm:pt>
    <dgm:pt modelId="{E50D6F44-0C0C-415E-8036-AE214EF3CE4E}">
      <dgm:prSet phldrT="[Text]" custT="1"/>
      <dgm:spPr/>
      <dgm:t>
        <a:bodyPr/>
        <a:lstStyle/>
        <a:p>
          <a:r>
            <a:rPr lang="en-US" sz="1400" dirty="0"/>
            <a:t>How ideal is the world?</a:t>
          </a:r>
        </a:p>
      </dgm:t>
    </dgm:pt>
    <dgm:pt modelId="{3978FCE1-9D63-424E-8C9A-6DC44BBE968D}" type="parTrans" cxnId="{0BC5277D-DD2E-4B14-B8D1-361E7225B911}">
      <dgm:prSet/>
      <dgm:spPr/>
      <dgm:t>
        <a:bodyPr/>
        <a:lstStyle/>
        <a:p>
          <a:endParaRPr lang="en-US"/>
        </a:p>
      </dgm:t>
    </dgm:pt>
    <dgm:pt modelId="{71A5831F-FC1E-45EE-AF75-27018AF9F6F9}" type="sibTrans" cxnId="{0BC5277D-DD2E-4B14-B8D1-361E7225B911}">
      <dgm:prSet/>
      <dgm:spPr/>
      <dgm:t>
        <a:bodyPr/>
        <a:lstStyle/>
        <a:p>
          <a:endParaRPr lang="en-US"/>
        </a:p>
      </dgm:t>
    </dgm:pt>
    <dgm:pt modelId="{418AF218-0A0E-42A5-9675-602902C9F341}">
      <dgm:prSet phldrT="[Text]" custT="1"/>
      <dgm:spPr/>
      <dgm:t>
        <a:bodyPr/>
        <a:lstStyle/>
        <a:p>
          <a:r>
            <a:rPr lang="en-US" sz="1400" dirty="0"/>
            <a:t>Predict the likelihood of future event</a:t>
          </a:r>
          <a:endParaRPr lang="en-US" sz="400" dirty="0"/>
        </a:p>
      </dgm:t>
    </dgm:pt>
    <dgm:pt modelId="{2450184B-6A00-4BC6-9C1C-5954E9704ECA}" type="parTrans" cxnId="{70B2F9EB-A272-4753-8D1A-335950871ACF}">
      <dgm:prSet/>
      <dgm:spPr/>
      <dgm:t>
        <a:bodyPr/>
        <a:lstStyle/>
        <a:p>
          <a:endParaRPr lang="en-US"/>
        </a:p>
      </dgm:t>
    </dgm:pt>
    <dgm:pt modelId="{DAF0CAD7-1358-4045-9039-1681B02D6DC7}" type="sibTrans" cxnId="{70B2F9EB-A272-4753-8D1A-335950871ACF}">
      <dgm:prSet/>
      <dgm:spPr/>
      <dgm:t>
        <a:bodyPr/>
        <a:lstStyle/>
        <a:p>
          <a:endParaRPr lang="en-US"/>
        </a:p>
      </dgm:t>
    </dgm:pt>
    <dgm:pt modelId="{091ADAC1-FB21-4330-AE92-9BF94B8B36D9}" type="pres">
      <dgm:prSet presAssocID="{84317D78-FB57-4272-A638-8BB284474F4A}" presName="Name0" presStyleCnt="0">
        <dgm:presLayoutVars>
          <dgm:chMax val="7"/>
          <dgm:dir/>
          <dgm:animLvl val="lvl"/>
          <dgm:resizeHandles val="exact"/>
        </dgm:presLayoutVars>
      </dgm:prSet>
      <dgm:spPr/>
    </dgm:pt>
    <dgm:pt modelId="{27BBEADC-4AC2-4E50-A797-4B5D15762BD3}" type="pres">
      <dgm:prSet presAssocID="{9A3AC439-2589-4D27-A8D7-C35E73860820}" presName="circle1" presStyleLbl="node1" presStyleIdx="0" presStyleCnt="2"/>
      <dgm:spPr/>
    </dgm:pt>
    <dgm:pt modelId="{424DE6C0-D855-421E-8525-31E76415839F}" type="pres">
      <dgm:prSet presAssocID="{9A3AC439-2589-4D27-A8D7-C35E73860820}" presName="space" presStyleCnt="0"/>
      <dgm:spPr/>
    </dgm:pt>
    <dgm:pt modelId="{0F9A58D1-3585-4389-9BA7-0CCF4DEF7406}" type="pres">
      <dgm:prSet presAssocID="{9A3AC439-2589-4D27-A8D7-C35E73860820}" presName="rect1" presStyleLbl="alignAcc1" presStyleIdx="0" presStyleCnt="2" custLinFactNeighborX="11295" custLinFactNeighborY="-11293"/>
      <dgm:spPr/>
    </dgm:pt>
    <dgm:pt modelId="{DD4F7667-9853-46C5-BE84-EEFCC1E28A54}" type="pres">
      <dgm:prSet presAssocID="{713B06FF-A10E-4ED4-A898-F9F946CDD791}" presName="vertSpace2" presStyleLbl="node1" presStyleIdx="0" presStyleCnt="2"/>
      <dgm:spPr/>
    </dgm:pt>
    <dgm:pt modelId="{CFC26882-0257-45AF-8115-2CE2F8AB706A}" type="pres">
      <dgm:prSet presAssocID="{713B06FF-A10E-4ED4-A898-F9F946CDD791}" presName="circle2" presStyleLbl="node1" presStyleIdx="1" presStyleCnt="2"/>
      <dgm:spPr/>
    </dgm:pt>
    <dgm:pt modelId="{4885D3BF-4BA4-4F2A-B1E8-BC771C55617E}" type="pres">
      <dgm:prSet presAssocID="{713B06FF-A10E-4ED4-A898-F9F946CDD791}" presName="rect2" presStyleLbl="alignAcc1" presStyleIdx="1" presStyleCnt="2"/>
      <dgm:spPr/>
    </dgm:pt>
    <dgm:pt modelId="{6035660F-E205-48D3-B8CE-7A11E89E05F9}" type="pres">
      <dgm:prSet presAssocID="{9A3AC439-2589-4D27-A8D7-C35E73860820}" presName="rect1ParTx" presStyleLbl="alignAcc1" presStyleIdx="1" presStyleCnt="2">
        <dgm:presLayoutVars>
          <dgm:chMax val="1"/>
          <dgm:bulletEnabled val="1"/>
        </dgm:presLayoutVars>
      </dgm:prSet>
      <dgm:spPr/>
    </dgm:pt>
    <dgm:pt modelId="{34D132C2-053B-4021-B1FD-8A5B9458DFE4}" type="pres">
      <dgm:prSet presAssocID="{9A3AC439-2589-4D27-A8D7-C35E73860820}" presName="rect1ChTx" presStyleLbl="alignAcc1" presStyleIdx="1" presStyleCnt="2">
        <dgm:presLayoutVars>
          <dgm:bulletEnabled val="1"/>
        </dgm:presLayoutVars>
      </dgm:prSet>
      <dgm:spPr/>
    </dgm:pt>
    <dgm:pt modelId="{324D1D11-4DBF-4314-810E-A7D9187A684C}" type="pres">
      <dgm:prSet presAssocID="{713B06FF-A10E-4ED4-A898-F9F946CDD791}" presName="rect2ParTx" presStyleLbl="alignAcc1" presStyleIdx="1" presStyleCnt="2">
        <dgm:presLayoutVars>
          <dgm:chMax val="1"/>
          <dgm:bulletEnabled val="1"/>
        </dgm:presLayoutVars>
      </dgm:prSet>
      <dgm:spPr/>
    </dgm:pt>
    <dgm:pt modelId="{78C5B4AE-4B62-4FCA-BA04-BF30FBF927B4}" type="pres">
      <dgm:prSet presAssocID="{713B06FF-A10E-4ED4-A898-F9F946CDD791}" presName="rect2ChTx" presStyleLbl="alignAcc1" presStyleIdx="1" presStyleCnt="2">
        <dgm:presLayoutVars>
          <dgm:bulletEnabled val="1"/>
        </dgm:presLayoutVars>
      </dgm:prSet>
      <dgm:spPr/>
    </dgm:pt>
  </dgm:ptLst>
  <dgm:cxnLst>
    <dgm:cxn modelId="{879EC213-6277-4F3B-ABE1-8D27618098FF}" type="presOf" srcId="{466168AA-0144-42DD-8807-1173012042AB}" destId="{78C5B4AE-4B62-4FCA-BA04-BF30FBF927B4}" srcOrd="0" destOrd="0" presId="urn:microsoft.com/office/officeart/2005/8/layout/target3"/>
    <dgm:cxn modelId="{9A523019-29F6-4B5C-9E1C-565874E0EC5A}" type="presOf" srcId="{713B06FF-A10E-4ED4-A898-F9F946CDD791}" destId="{4885D3BF-4BA4-4F2A-B1E8-BC771C55617E}" srcOrd="0" destOrd="0" presId="urn:microsoft.com/office/officeart/2005/8/layout/target3"/>
    <dgm:cxn modelId="{3EC65429-89A0-4156-AA06-0145D01F0814}" srcId="{84317D78-FB57-4272-A638-8BB284474F4A}" destId="{713B06FF-A10E-4ED4-A898-F9F946CDD791}" srcOrd="1" destOrd="0" parTransId="{9FCBD05D-D885-419F-AFD6-41BE0D73B9CA}" sibTransId="{825A9C09-042A-4FE9-B276-950F5282050F}"/>
    <dgm:cxn modelId="{46B7A529-8B9F-4FE9-A568-D8AD673D429E}" srcId="{84317D78-FB57-4272-A638-8BB284474F4A}" destId="{9A3AC439-2589-4D27-A8D7-C35E73860820}" srcOrd="0" destOrd="0" parTransId="{B35D8D8A-4913-4C18-BEE3-FC3FF3AEEDF8}" sibTransId="{EFDA8200-F62A-4806-A475-A2B72FD2D2CD}"/>
    <dgm:cxn modelId="{27E6CC2D-74F6-496A-B261-27201BF8436D}" srcId="{9A3AC439-2589-4D27-A8D7-C35E73860820}" destId="{5FF465C5-1012-4845-A844-E3AD887DDE83}" srcOrd="1" destOrd="0" parTransId="{5D564BDC-8FD2-4907-B269-B4E200AED11A}" sibTransId="{A0FCA473-D85F-4703-8AE4-331DAF52972F}"/>
    <dgm:cxn modelId="{5F4C2D5C-FF01-4A04-8291-054C76CACF3C}" type="presOf" srcId="{713B06FF-A10E-4ED4-A898-F9F946CDD791}" destId="{324D1D11-4DBF-4314-810E-A7D9187A684C}" srcOrd="1" destOrd="0" presId="urn:microsoft.com/office/officeart/2005/8/layout/target3"/>
    <dgm:cxn modelId="{AF8C8547-FBE9-42DD-B9C6-D0B25CE5352A}" srcId="{713B06FF-A10E-4ED4-A898-F9F946CDD791}" destId="{466168AA-0144-42DD-8807-1173012042AB}" srcOrd="0" destOrd="0" parTransId="{12FE5C97-BB8E-455B-B65A-BDFBFC5822B3}" sibTransId="{EF48B469-4514-43A8-8558-AA57D35C9D80}"/>
    <dgm:cxn modelId="{FA52B07C-C5B2-40DC-8B95-95D2DA200047}" type="presOf" srcId="{E50D6F44-0C0C-415E-8036-AE214EF3CE4E}" destId="{78C5B4AE-4B62-4FCA-BA04-BF30FBF927B4}" srcOrd="0" destOrd="1" presId="urn:microsoft.com/office/officeart/2005/8/layout/target3"/>
    <dgm:cxn modelId="{0BC5277D-DD2E-4B14-B8D1-361E7225B911}" srcId="{713B06FF-A10E-4ED4-A898-F9F946CDD791}" destId="{E50D6F44-0C0C-415E-8036-AE214EF3CE4E}" srcOrd="1" destOrd="0" parTransId="{3978FCE1-9D63-424E-8C9A-6DC44BBE968D}" sibTransId="{71A5831F-FC1E-45EE-AF75-27018AF9F6F9}"/>
    <dgm:cxn modelId="{5C0EF182-E675-425F-86A8-B5DB8629FCB9}" type="presOf" srcId="{9A3AC439-2589-4D27-A8D7-C35E73860820}" destId="{6035660F-E205-48D3-B8CE-7A11E89E05F9}" srcOrd="1" destOrd="0" presId="urn:microsoft.com/office/officeart/2005/8/layout/target3"/>
    <dgm:cxn modelId="{F005DEA6-E008-4C7A-A4AB-3F536E68AE57}" type="presOf" srcId="{5FF465C5-1012-4845-A844-E3AD887DDE83}" destId="{34D132C2-053B-4021-B1FD-8A5B9458DFE4}" srcOrd="0" destOrd="1" presId="urn:microsoft.com/office/officeart/2005/8/layout/target3"/>
    <dgm:cxn modelId="{4C5D3ABA-2440-4701-BA3F-EA1BAF201D46}" type="presOf" srcId="{418AF218-0A0E-42A5-9675-602902C9F341}" destId="{34D132C2-053B-4021-B1FD-8A5B9458DFE4}" srcOrd="0" destOrd="0" presId="urn:microsoft.com/office/officeart/2005/8/layout/target3"/>
    <dgm:cxn modelId="{FC6BA8BA-B205-4948-9A3D-205B44D9D16E}" type="presOf" srcId="{84317D78-FB57-4272-A638-8BB284474F4A}" destId="{091ADAC1-FB21-4330-AE92-9BF94B8B36D9}" srcOrd="0" destOrd="0" presId="urn:microsoft.com/office/officeart/2005/8/layout/target3"/>
    <dgm:cxn modelId="{70B2F9EB-A272-4753-8D1A-335950871ACF}" srcId="{9A3AC439-2589-4D27-A8D7-C35E73860820}" destId="{418AF218-0A0E-42A5-9675-602902C9F341}" srcOrd="0" destOrd="0" parTransId="{2450184B-6A00-4BC6-9C1C-5954E9704ECA}" sibTransId="{DAF0CAD7-1358-4045-9039-1681B02D6DC7}"/>
    <dgm:cxn modelId="{B2449BF7-B620-4633-A4CE-1702FA5864EB}" type="presOf" srcId="{9A3AC439-2589-4D27-A8D7-C35E73860820}" destId="{0F9A58D1-3585-4389-9BA7-0CCF4DEF7406}" srcOrd="0" destOrd="0" presId="urn:microsoft.com/office/officeart/2005/8/layout/target3"/>
    <dgm:cxn modelId="{9A3F57F7-0905-4C43-AF9C-8AC4C4CDCDB9}" type="presParOf" srcId="{091ADAC1-FB21-4330-AE92-9BF94B8B36D9}" destId="{27BBEADC-4AC2-4E50-A797-4B5D15762BD3}" srcOrd="0" destOrd="0" presId="urn:microsoft.com/office/officeart/2005/8/layout/target3"/>
    <dgm:cxn modelId="{5D3B5EA1-47DA-4FBF-8994-4F339A2DE368}" type="presParOf" srcId="{091ADAC1-FB21-4330-AE92-9BF94B8B36D9}" destId="{424DE6C0-D855-421E-8525-31E76415839F}" srcOrd="1" destOrd="0" presId="urn:microsoft.com/office/officeart/2005/8/layout/target3"/>
    <dgm:cxn modelId="{C3B6CEA7-9960-4838-97B0-C8C68747E754}" type="presParOf" srcId="{091ADAC1-FB21-4330-AE92-9BF94B8B36D9}" destId="{0F9A58D1-3585-4389-9BA7-0CCF4DEF7406}" srcOrd="2" destOrd="0" presId="urn:microsoft.com/office/officeart/2005/8/layout/target3"/>
    <dgm:cxn modelId="{D40686AC-D7B9-4312-9B72-89F0BE4E0663}" type="presParOf" srcId="{091ADAC1-FB21-4330-AE92-9BF94B8B36D9}" destId="{DD4F7667-9853-46C5-BE84-EEFCC1E28A54}" srcOrd="3" destOrd="0" presId="urn:microsoft.com/office/officeart/2005/8/layout/target3"/>
    <dgm:cxn modelId="{D6A4D62B-9C9B-4716-8EBD-8CC6571BC46C}" type="presParOf" srcId="{091ADAC1-FB21-4330-AE92-9BF94B8B36D9}" destId="{CFC26882-0257-45AF-8115-2CE2F8AB706A}" srcOrd="4" destOrd="0" presId="urn:microsoft.com/office/officeart/2005/8/layout/target3"/>
    <dgm:cxn modelId="{5700A86D-0A7E-42A6-B1DB-CCED35FE9BCA}" type="presParOf" srcId="{091ADAC1-FB21-4330-AE92-9BF94B8B36D9}" destId="{4885D3BF-4BA4-4F2A-B1E8-BC771C55617E}" srcOrd="5" destOrd="0" presId="urn:microsoft.com/office/officeart/2005/8/layout/target3"/>
    <dgm:cxn modelId="{959DFD86-CD92-429F-9E7A-35BE87A42A70}" type="presParOf" srcId="{091ADAC1-FB21-4330-AE92-9BF94B8B36D9}" destId="{6035660F-E205-48D3-B8CE-7A11E89E05F9}" srcOrd="6" destOrd="0" presId="urn:microsoft.com/office/officeart/2005/8/layout/target3"/>
    <dgm:cxn modelId="{702B6317-664A-4D9B-827A-DF66F06E2F62}" type="presParOf" srcId="{091ADAC1-FB21-4330-AE92-9BF94B8B36D9}" destId="{34D132C2-053B-4021-B1FD-8A5B9458DFE4}" srcOrd="7" destOrd="0" presId="urn:microsoft.com/office/officeart/2005/8/layout/target3"/>
    <dgm:cxn modelId="{534A7997-3D50-44C7-9E95-7082DB679598}" type="presParOf" srcId="{091ADAC1-FB21-4330-AE92-9BF94B8B36D9}" destId="{324D1D11-4DBF-4314-810E-A7D9187A684C}" srcOrd="8" destOrd="0" presId="urn:microsoft.com/office/officeart/2005/8/layout/target3"/>
    <dgm:cxn modelId="{732265AD-12BB-4852-BF8B-64586777C2CF}" type="presParOf" srcId="{091ADAC1-FB21-4330-AE92-9BF94B8B36D9}" destId="{78C5B4AE-4B62-4FCA-BA04-BF30FBF927B4}" srcOrd="9" destOrd="0" presId="urn:microsoft.com/office/officeart/2005/8/layout/targe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A03BAD-78CB-4162-AB84-0DC03D5F5293}" type="doc">
      <dgm:prSet loTypeId="urn:microsoft.com/office/officeart/2005/8/layout/hierarchy3" loCatId="list" qsTypeId="urn:microsoft.com/office/officeart/2005/8/quickstyle/simple5" qsCatId="simple" csTypeId="urn:microsoft.com/office/officeart/2005/8/colors/colorful4" csCatId="colorful" phldr="1"/>
      <dgm:spPr/>
      <dgm:t>
        <a:bodyPr/>
        <a:lstStyle/>
        <a:p>
          <a:endParaRPr lang="en-US"/>
        </a:p>
      </dgm:t>
    </dgm:pt>
    <dgm:pt modelId="{ADA345F8-E1DC-4C68-AA86-B9CF1615E5FC}">
      <dgm:prSet phldrT="[Text]" custT="1"/>
      <dgm:spPr/>
      <dgm:t>
        <a:bodyPr/>
        <a:lstStyle/>
        <a:p>
          <a:r>
            <a:rPr lang="en-US" sz="1600" b="1" i="0" dirty="0">
              <a:solidFill>
                <a:schemeClr val="tx1"/>
              </a:solidFill>
              <a:effectLst/>
              <a:latin typeface="+mn-lt"/>
              <a:ea typeface="+mn-ea"/>
              <a:cs typeface="+mn-cs"/>
            </a:rPr>
            <a:t>Experiment</a:t>
          </a:r>
          <a:endParaRPr lang="en-US" sz="1600" dirty="0">
            <a:solidFill>
              <a:schemeClr val="tx1"/>
            </a:solidFill>
          </a:endParaRPr>
        </a:p>
      </dgm:t>
    </dgm:pt>
    <dgm:pt modelId="{A6FFE345-BA88-4E7F-B6D8-F10E99140B07}" type="parTrans" cxnId="{A5990585-02CA-4594-9D91-83AE86AF9268}">
      <dgm:prSet/>
      <dgm:spPr/>
      <dgm:t>
        <a:bodyPr/>
        <a:lstStyle/>
        <a:p>
          <a:endParaRPr lang="en-US"/>
        </a:p>
      </dgm:t>
    </dgm:pt>
    <dgm:pt modelId="{D5514CC5-9FBA-47DD-90B4-83FDC446EA20}" type="sibTrans" cxnId="{A5990585-02CA-4594-9D91-83AE86AF9268}">
      <dgm:prSet/>
      <dgm:spPr/>
      <dgm:t>
        <a:bodyPr/>
        <a:lstStyle/>
        <a:p>
          <a:endParaRPr lang="en-US"/>
        </a:p>
      </dgm:t>
    </dgm:pt>
    <dgm:pt modelId="{60E4583F-C9AC-40E2-89F2-1CC3AD8FFAF8}">
      <dgm:prSet/>
      <dgm:spPr/>
      <dgm:t>
        <a:bodyPr/>
        <a:lstStyle/>
        <a:p>
          <a:r>
            <a:rPr lang="en-US" b="0" i="0" dirty="0">
              <a:effectLst/>
              <a:latin typeface="+mn-lt"/>
              <a:ea typeface="+mn-ea"/>
              <a:cs typeface="+mn-cs"/>
            </a:rPr>
            <a:t>A test to see what will happen incase you do something. </a:t>
          </a:r>
        </a:p>
      </dgm:t>
    </dgm:pt>
    <dgm:pt modelId="{01BEF8F2-B085-4F1F-B522-F2EB8DA193CB}" type="parTrans" cxnId="{A77861DA-CFCF-4325-B73A-9E444C79D1F7}">
      <dgm:prSet/>
      <dgm:spPr/>
      <dgm:t>
        <a:bodyPr/>
        <a:lstStyle/>
        <a:p>
          <a:endParaRPr lang="en-US"/>
        </a:p>
      </dgm:t>
    </dgm:pt>
    <dgm:pt modelId="{7D68AF92-84DF-4F43-BD33-5AB7EC15F098}" type="sibTrans" cxnId="{A77861DA-CFCF-4325-B73A-9E444C79D1F7}">
      <dgm:prSet/>
      <dgm:spPr/>
      <dgm:t>
        <a:bodyPr/>
        <a:lstStyle/>
        <a:p>
          <a:endParaRPr lang="en-US"/>
        </a:p>
      </dgm:t>
    </dgm:pt>
    <dgm:pt modelId="{D362B509-049B-4B28-97FF-88A7DB3DB61E}">
      <dgm:prSet custT="1"/>
      <dgm:spPr/>
      <dgm:t>
        <a:bodyPr/>
        <a:lstStyle/>
        <a:p>
          <a:r>
            <a:rPr lang="en-US" sz="1600" b="1" i="0" dirty="0">
              <a:solidFill>
                <a:schemeClr val="tx1"/>
              </a:solidFill>
              <a:effectLst/>
              <a:latin typeface="+mn-lt"/>
              <a:ea typeface="+mn-ea"/>
              <a:cs typeface="+mn-cs"/>
            </a:rPr>
            <a:t>Outcome</a:t>
          </a:r>
          <a:endParaRPr lang="en-US" sz="1600" b="0" i="0" dirty="0">
            <a:solidFill>
              <a:schemeClr val="tx1"/>
            </a:solidFill>
            <a:effectLst/>
            <a:latin typeface="+mn-lt"/>
            <a:ea typeface="+mn-ea"/>
            <a:cs typeface="+mn-cs"/>
          </a:endParaRPr>
        </a:p>
      </dgm:t>
    </dgm:pt>
    <dgm:pt modelId="{C306D7E9-A955-45E7-95E6-8BDC527E83AB}" type="parTrans" cxnId="{75A5C6A2-F14A-4197-945E-7B7004C72DE3}">
      <dgm:prSet/>
      <dgm:spPr/>
      <dgm:t>
        <a:bodyPr/>
        <a:lstStyle/>
        <a:p>
          <a:endParaRPr lang="en-US"/>
        </a:p>
      </dgm:t>
    </dgm:pt>
    <dgm:pt modelId="{2A032465-D9B7-4B48-AAB4-E29E38B994BE}" type="sibTrans" cxnId="{75A5C6A2-F14A-4197-945E-7B7004C72DE3}">
      <dgm:prSet/>
      <dgm:spPr/>
      <dgm:t>
        <a:bodyPr/>
        <a:lstStyle/>
        <a:p>
          <a:endParaRPr lang="en-US"/>
        </a:p>
      </dgm:t>
    </dgm:pt>
    <dgm:pt modelId="{30B4E17B-C1D6-4A5F-B769-AB3150226F2F}">
      <dgm:prSet/>
      <dgm:spPr/>
      <dgm:t>
        <a:bodyPr/>
        <a:lstStyle/>
        <a:p>
          <a:r>
            <a:rPr lang="en-US" b="0" i="0">
              <a:effectLst/>
              <a:latin typeface="+mn-lt"/>
              <a:ea typeface="+mn-ea"/>
              <a:cs typeface="+mn-cs"/>
            </a:rPr>
            <a:t>Refers to a single (one) result of an experiment. </a:t>
          </a:r>
          <a:endParaRPr lang="en-US" b="0" i="0" dirty="0">
            <a:effectLst/>
            <a:latin typeface="+mn-lt"/>
            <a:ea typeface="+mn-ea"/>
            <a:cs typeface="+mn-cs"/>
          </a:endParaRPr>
        </a:p>
      </dgm:t>
    </dgm:pt>
    <dgm:pt modelId="{8068023F-5B41-4481-9CB3-FF0FD202B6C4}" type="parTrans" cxnId="{28E7054E-1C15-4387-AFA8-82BA95CCCCB7}">
      <dgm:prSet/>
      <dgm:spPr/>
      <dgm:t>
        <a:bodyPr/>
        <a:lstStyle/>
        <a:p>
          <a:endParaRPr lang="en-US"/>
        </a:p>
      </dgm:t>
    </dgm:pt>
    <dgm:pt modelId="{FD21E955-AF3F-42C9-ADF4-C1687633378D}" type="sibTrans" cxnId="{28E7054E-1C15-4387-AFA8-82BA95CCCCB7}">
      <dgm:prSet/>
      <dgm:spPr/>
      <dgm:t>
        <a:bodyPr/>
        <a:lstStyle/>
        <a:p>
          <a:endParaRPr lang="en-US"/>
        </a:p>
      </dgm:t>
    </dgm:pt>
    <dgm:pt modelId="{06B6E455-B794-4C40-B950-9F0FD2B26D41}">
      <dgm:prSet custT="1"/>
      <dgm:spPr/>
      <dgm:t>
        <a:bodyPr/>
        <a:lstStyle/>
        <a:p>
          <a:r>
            <a:rPr lang="en-US" sz="1600" b="1" i="0">
              <a:effectLst/>
              <a:latin typeface="+mn-lt"/>
              <a:ea typeface="+mn-ea"/>
              <a:cs typeface="+mn-cs"/>
            </a:rPr>
            <a:t>Event</a:t>
          </a:r>
          <a:endParaRPr lang="en-US" sz="1600" b="0" i="0" dirty="0">
            <a:effectLst/>
            <a:latin typeface="+mn-lt"/>
            <a:ea typeface="+mn-ea"/>
            <a:cs typeface="+mn-cs"/>
          </a:endParaRPr>
        </a:p>
      </dgm:t>
    </dgm:pt>
    <dgm:pt modelId="{D4C47E97-EDF3-4622-BA2D-8CA12A73801A}" type="parTrans" cxnId="{07553E71-BB74-4023-8D7C-C1674C61AA65}">
      <dgm:prSet/>
      <dgm:spPr/>
      <dgm:t>
        <a:bodyPr/>
        <a:lstStyle/>
        <a:p>
          <a:endParaRPr lang="en-US"/>
        </a:p>
      </dgm:t>
    </dgm:pt>
    <dgm:pt modelId="{E514055D-C71C-4FB8-9A23-57A4686261EF}" type="sibTrans" cxnId="{07553E71-BB74-4023-8D7C-C1674C61AA65}">
      <dgm:prSet/>
      <dgm:spPr/>
      <dgm:t>
        <a:bodyPr/>
        <a:lstStyle/>
        <a:p>
          <a:endParaRPr lang="en-US"/>
        </a:p>
      </dgm:t>
    </dgm:pt>
    <dgm:pt modelId="{7F91F42E-7DE0-49B7-BD05-D66A57899189}">
      <dgm:prSet/>
      <dgm:spPr/>
      <dgm:t>
        <a:bodyPr/>
        <a:lstStyle/>
        <a:p>
          <a:r>
            <a:rPr lang="en-US" b="0" i="0">
              <a:effectLst/>
              <a:latin typeface="+mn-lt"/>
              <a:ea typeface="+mn-ea"/>
              <a:cs typeface="+mn-cs"/>
            </a:rPr>
            <a:t>The set of a group of different outcomes of an experiment. </a:t>
          </a:r>
          <a:endParaRPr lang="en-US" b="0" i="0" dirty="0">
            <a:effectLst/>
            <a:latin typeface="+mn-lt"/>
            <a:ea typeface="+mn-ea"/>
            <a:cs typeface="+mn-cs"/>
          </a:endParaRPr>
        </a:p>
      </dgm:t>
    </dgm:pt>
    <dgm:pt modelId="{12368A30-B744-498C-97ED-6E68E2E1FF6A}" type="parTrans" cxnId="{254F8EB7-BED2-48E2-987F-3441E6507D4F}">
      <dgm:prSet/>
      <dgm:spPr/>
      <dgm:t>
        <a:bodyPr/>
        <a:lstStyle/>
        <a:p>
          <a:endParaRPr lang="en-US"/>
        </a:p>
      </dgm:t>
    </dgm:pt>
    <dgm:pt modelId="{EDAA0FBD-DC28-4BE4-9D91-400204463763}" type="sibTrans" cxnId="{254F8EB7-BED2-48E2-987F-3441E6507D4F}">
      <dgm:prSet/>
      <dgm:spPr/>
      <dgm:t>
        <a:bodyPr/>
        <a:lstStyle/>
        <a:p>
          <a:endParaRPr lang="en-US"/>
        </a:p>
      </dgm:t>
    </dgm:pt>
    <dgm:pt modelId="{5FD8EC97-33F3-460D-9DC9-EFAFAE9D1BA2}">
      <dgm:prSet/>
      <dgm:spPr/>
      <dgm:t>
        <a:bodyPr/>
        <a:lstStyle/>
        <a:p>
          <a:r>
            <a:rPr lang="en-US" b="0" i="0" dirty="0">
              <a:effectLst/>
              <a:latin typeface="+mn-lt"/>
              <a:ea typeface="+mn-ea"/>
              <a:cs typeface="+mn-cs"/>
            </a:rPr>
            <a:t>The total number of all the different possible outcomes of a given experiment.</a:t>
          </a:r>
        </a:p>
      </dgm:t>
    </dgm:pt>
    <dgm:pt modelId="{74625F18-1047-447F-A0DB-31BC10987B55}" type="parTrans" cxnId="{5292CF69-0A54-4303-9FF3-B818167BD85A}">
      <dgm:prSet/>
      <dgm:spPr/>
      <dgm:t>
        <a:bodyPr/>
        <a:lstStyle/>
        <a:p>
          <a:endParaRPr lang="en-US"/>
        </a:p>
      </dgm:t>
    </dgm:pt>
    <dgm:pt modelId="{19986180-CC3A-4CAD-8759-A4F48D95E2D2}" type="sibTrans" cxnId="{5292CF69-0A54-4303-9FF3-B818167BD85A}">
      <dgm:prSet/>
      <dgm:spPr/>
      <dgm:t>
        <a:bodyPr/>
        <a:lstStyle/>
        <a:p>
          <a:endParaRPr lang="en-US"/>
        </a:p>
      </dgm:t>
    </dgm:pt>
    <dgm:pt modelId="{E9A1CBAE-4105-4FE6-9418-A9527A5091CE}">
      <dgm:prSet custT="1"/>
      <dgm:spPr/>
      <dgm:t>
        <a:bodyPr/>
        <a:lstStyle/>
        <a:p>
          <a:r>
            <a:rPr lang="en-US" sz="1600" b="1" i="0">
              <a:effectLst/>
              <a:latin typeface="+mn-lt"/>
              <a:ea typeface="+mn-ea"/>
              <a:cs typeface="+mn-cs"/>
            </a:rPr>
            <a:t>Sample Space</a:t>
          </a:r>
          <a:endParaRPr lang="en-US" sz="1600" b="0" i="0" dirty="0">
            <a:effectLst/>
            <a:latin typeface="+mn-lt"/>
            <a:ea typeface="+mn-ea"/>
            <a:cs typeface="+mn-cs"/>
          </a:endParaRPr>
        </a:p>
      </dgm:t>
    </dgm:pt>
    <dgm:pt modelId="{CEE8547F-A89D-4B6E-BCC5-8B75164A282E}" type="parTrans" cxnId="{37AB6CEC-DDC0-457D-9138-3612E20E5A83}">
      <dgm:prSet/>
      <dgm:spPr/>
      <dgm:t>
        <a:bodyPr/>
        <a:lstStyle/>
        <a:p>
          <a:endParaRPr lang="en-US"/>
        </a:p>
      </dgm:t>
    </dgm:pt>
    <dgm:pt modelId="{AA033652-2489-4870-8B76-076B077F8F9B}" type="sibTrans" cxnId="{37AB6CEC-DDC0-457D-9138-3612E20E5A83}">
      <dgm:prSet/>
      <dgm:spPr/>
      <dgm:t>
        <a:bodyPr/>
        <a:lstStyle/>
        <a:p>
          <a:endParaRPr lang="en-US"/>
        </a:p>
      </dgm:t>
    </dgm:pt>
    <dgm:pt modelId="{B4C23903-F277-46F7-A7B4-EFD996AFC98B}" type="pres">
      <dgm:prSet presAssocID="{13A03BAD-78CB-4162-AB84-0DC03D5F5293}" presName="diagram" presStyleCnt="0">
        <dgm:presLayoutVars>
          <dgm:chPref val="1"/>
          <dgm:dir/>
          <dgm:animOne val="branch"/>
          <dgm:animLvl val="lvl"/>
          <dgm:resizeHandles/>
        </dgm:presLayoutVars>
      </dgm:prSet>
      <dgm:spPr/>
    </dgm:pt>
    <dgm:pt modelId="{03C15779-CB6E-4C15-91B0-C027AEE7F774}" type="pres">
      <dgm:prSet presAssocID="{ADA345F8-E1DC-4C68-AA86-B9CF1615E5FC}" presName="root" presStyleCnt="0"/>
      <dgm:spPr/>
    </dgm:pt>
    <dgm:pt modelId="{EAE207E5-E553-4884-B000-3445C77BFE19}" type="pres">
      <dgm:prSet presAssocID="{ADA345F8-E1DC-4C68-AA86-B9CF1615E5FC}" presName="rootComposite" presStyleCnt="0"/>
      <dgm:spPr/>
    </dgm:pt>
    <dgm:pt modelId="{2F293970-8C2F-400D-B4C3-7C056ACA6D84}" type="pres">
      <dgm:prSet presAssocID="{ADA345F8-E1DC-4C68-AA86-B9CF1615E5FC}" presName="rootText" presStyleLbl="node1" presStyleIdx="0" presStyleCnt="4"/>
      <dgm:spPr/>
    </dgm:pt>
    <dgm:pt modelId="{3B3552C5-CC30-4E48-8EEC-C334F94B4040}" type="pres">
      <dgm:prSet presAssocID="{ADA345F8-E1DC-4C68-AA86-B9CF1615E5FC}" presName="rootConnector" presStyleLbl="node1" presStyleIdx="0" presStyleCnt="4"/>
      <dgm:spPr/>
    </dgm:pt>
    <dgm:pt modelId="{10AB909A-46AB-492B-A26F-4951C4F25967}" type="pres">
      <dgm:prSet presAssocID="{ADA345F8-E1DC-4C68-AA86-B9CF1615E5FC}" presName="childShape" presStyleCnt="0"/>
      <dgm:spPr/>
    </dgm:pt>
    <dgm:pt modelId="{323AD77C-08FD-40EF-9ABA-40A4BCD458CB}" type="pres">
      <dgm:prSet presAssocID="{01BEF8F2-B085-4F1F-B522-F2EB8DA193CB}" presName="Name13" presStyleLbl="parChTrans1D2" presStyleIdx="0" presStyleCnt="4"/>
      <dgm:spPr/>
    </dgm:pt>
    <dgm:pt modelId="{F1D2D9C4-391E-448E-A25A-C8B0AC676BEA}" type="pres">
      <dgm:prSet presAssocID="{60E4583F-C9AC-40E2-89F2-1CC3AD8FFAF8}" presName="childText" presStyleLbl="bgAcc1" presStyleIdx="0" presStyleCnt="4">
        <dgm:presLayoutVars>
          <dgm:bulletEnabled val="1"/>
        </dgm:presLayoutVars>
      </dgm:prSet>
      <dgm:spPr/>
    </dgm:pt>
    <dgm:pt modelId="{7561DF13-9E74-4F4B-9EF8-818F191BB5D8}" type="pres">
      <dgm:prSet presAssocID="{D362B509-049B-4B28-97FF-88A7DB3DB61E}" presName="root" presStyleCnt="0"/>
      <dgm:spPr/>
    </dgm:pt>
    <dgm:pt modelId="{22DEAA2B-9845-473D-98B3-E562CAB4A105}" type="pres">
      <dgm:prSet presAssocID="{D362B509-049B-4B28-97FF-88A7DB3DB61E}" presName="rootComposite" presStyleCnt="0"/>
      <dgm:spPr/>
    </dgm:pt>
    <dgm:pt modelId="{6051C7EC-7DC3-4892-82F9-F9D2CA220266}" type="pres">
      <dgm:prSet presAssocID="{D362B509-049B-4B28-97FF-88A7DB3DB61E}" presName="rootText" presStyleLbl="node1" presStyleIdx="1" presStyleCnt="4"/>
      <dgm:spPr/>
    </dgm:pt>
    <dgm:pt modelId="{92900ECB-01E3-48D7-9AA0-D32A978F9B4F}" type="pres">
      <dgm:prSet presAssocID="{D362B509-049B-4B28-97FF-88A7DB3DB61E}" presName="rootConnector" presStyleLbl="node1" presStyleIdx="1" presStyleCnt="4"/>
      <dgm:spPr/>
    </dgm:pt>
    <dgm:pt modelId="{3125C48F-7368-42B2-9C11-A17803B1AD55}" type="pres">
      <dgm:prSet presAssocID="{D362B509-049B-4B28-97FF-88A7DB3DB61E}" presName="childShape" presStyleCnt="0"/>
      <dgm:spPr/>
    </dgm:pt>
    <dgm:pt modelId="{E88E326F-C389-4736-A8F4-B5A8043BA227}" type="pres">
      <dgm:prSet presAssocID="{8068023F-5B41-4481-9CB3-FF0FD202B6C4}" presName="Name13" presStyleLbl="parChTrans1D2" presStyleIdx="1" presStyleCnt="4"/>
      <dgm:spPr/>
    </dgm:pt>
    <dgm:pt modelId="{6BAA31DD-DB2A-4CE2-AED7-1B2014C42835}" type="pres">
      <dgm:prSet presAssocID="{30B4E17B-C1D6-4A5F-B769-AB3150226F2F}" presName="childText" presStyleLbl="bgAcc1" presStyleIdx="1" presStyleCnt="4">
        <dgm:presLayoutVars>
          <dgm:bulletEnabled val="1"/>
        </dgm:presLayoutVars>
      </dgm:prSet>
      <dgm:spPr/>
    </dgm:pt>
    <dgm:pt modelId="{393FB273-F386-4D34-B998-424DB82ECCDE}" type="pres">
      <dgm:prSet presAssocID="{06B6E455-B794-4C40-B950-9F0FD2B26D41}" presName="root" presStyleCnt="0"/>
      <dgm:spPr/>
    </dgm:pt>
    <dgm:pt modelId="{B5F64AE0-0B94-403A-9089-9C077C170633}" type="pres">
      <dgm:prSet presAssocID="{06B6E455-B794-4C40-B950-9F0FD2B26D41}" presName="rootComposite" presStyleCnt="0"/>
      <dgm:spPr/>
    </dgm:pt>
    <dgm:pt modelId="{B505C02A-AE3D-4109-8ED8-80C3EA4D3A34}" type="pres">
      <dgm:prSet presAssocID="{06B6E455-B794-4C40-B950-9F0FD2B26D41}" presName="rootText" presStyleLbl="node1" presStyleIdx="2" presStyleCnt="4"/>
      <dgm:spPr/>
    </dgm:pt>
    <dgm:pt modelId="{431D0E64-E817-4EA0-BF22-C35349B5AB45}" type="pres">
      <dgm:prSet presAssocID="{06B6E455-B794-4C40-B950-9F0FD2B26D41}" presName="rootConnector" presStyleLbl="node1" presStyleIdx="2" presStyleCnt="4"/>
      <dgm:spPr/>
    </dgm:pt>
    <dgm:pt modelId="{77A8DFCD-159F-494A-A70A-F5DE249E7D8F}" type="pres">
      <dgm:prSet presAssocID="{06B6E455-B794-4C40-B950-9F0FD2B26D41}" presName="childShape" presStyleCnt="0"/>
      <dgm:spPr/>
    </dgm:pt>
    <dgm:pt modelId="{1C61979C-ED37-4FC4-AF75-60A69540863F}" type="pres">
      <dgm:prSet presAssocID="{12368A30-B744-498C-97ED-6E68E2E1FF6A}" presName="Name13" presStyleLbl="parChTrans1D2" presStyleIdx="2" presStyleCnt="4"/>
      <dgm:spPr/>
    </dgm:pt>
    <dgm:pt modelId="{FCC42284-AD6E-4504-91A4-308E00C108CB}" type="pres">
      <dgm:prSet presAssocID="{7F91F42E-7DE0-49B7-BD05-D66A57899189}" presName="childText" presStyleLbl="bgAcc1" presStyleIdx="2" presStyleCnt="4">
        <dgm:presLayoutVars>
          <dgm:bulletEnabled val="1"/>
        </dgm:presLayoutVars>
      </dgm:prSet>
      <dgm:spPr/>
    </dgm:pt>
    <dgm:pt modelId="{6364E8F5-0316-4AE2-A5DF-76288D8E9F40}" type="pres">
      <dgm:prSet presAssocID="{E9A1CBAE-4105-4FE6-9418-A9527A5091CE}" presName="root" presStyleCnt="0"/>
      <dgm:spPr/>
    </dgm:pt>
    <dgm:pt modelId="{619D2CA3-0053-453A-BCE5-828C3675A4A7}" type="pres">
      <dgm:prSet presAssocID="{E9A1CBAE-4105-4FE6-9418-A9527A5091CE}" presName="rootComposite" presStyleCnt="0"/>
      <dgm:spPr/>
    </dgm:pt>
    <dgm:pt modelId="{A65752C2-8CC7-48FC-A03A-0DD9905763AD}" type="pres">
      <dgm:prSet presAssocID="{E9A1CBAE-4105-4FE6-9418-A9527A5091CE}" presName="rootText" presStyleLbl="node1" presStyleIdx="3" presStyleCnt="4"/>
      <dgm:spPr/>
    </dgm:pt>
    <dgm:pt modelId="{09894D03-5530-42A0-9679-21C81D314925}" type="pres">
      <dgm:prSet presAssocID="{E9A1CBAE-4105-4FE6-9418-A9527A5091CE}" presName="rootConnector" presStyleLbl="node1" presStyleIdx="3" presStyleCnt="4"/>
      <dgm:spPr/>
    </dgm:pt>
    <dgm:pt modelId="{440494D4-1865-4F1C-AEEE-DAE3BC93CE92}" type="pres">
      <dgm:prSet presAssocID="{E9A1CBAE-4105-4FE6-9418-A9527A5091CE}" presName="childShape" presStyleCnt="0"/>
      <dgm:spPr/>
    </dgm:pt>
    <dgm:pt modelId="{6A6509D2-95EE-4FBB-9820-AD43E44AC3E7}" type="pres">
      <dgm:prSet presAssocID="{74625F18-1047-447F-A0DB-31BC10987B55}" presName="Name13" presStyleLbl="parChTrans1D2" presStyleIdx="3" presStyleCnt="4"/>
      <dgm:spPr/>
    </dgm:pt>
    <dgm:pt modelId="{7A96903D-D5A8-46F5-8333-19DF4D17400D}" type="pres">
      <dgm:prSet presAssocID="{5FD8EC97-33F3-460D-9DC9-EFAFAE9D1BA2}" presName="childText" presStyleLbl="bgAcc1" presStyleIdx="3" presStyleCnt="4">
        <dgm:presLayoutVars>
          <dgm:bulletEnabled val="1"/>
        </dgm:presLayoutVars>
      </dgm:prSet>
      <dgm:spPr/>
    </dgm:pt>
  </dgm:ptLst>
  <dgm:cxnLst>
    <dgm:cxn modelId="{DBA9A005-24BB-44F5-9073-DBA9CDC878AE}" type="presOf" srcId="{06B6E455-B794-4C40-B950-9F0FD2B26D41}" destId="{431D0E64-E817-4EA0-BF22-C35349B5AB45}" srcOrd="1" destOrd="0" presId="urn:microsoft.com/office/officeart/2005/8/layout/hierarchy3"/>
    <dgm:cxn modelId="{7545D005-B892-43D6-BA21-91107EEEE7E8}" type="presOf" srcId="{74625F18-1047-447F-A0DB-31BC10987B55}" destId="{6A6509D2-95EE-4FBB-9820-AD43E44AC3E7}" srcOrd="0" destOrd="0" presId="urn:microsoft.com/office/officeart/2005/8/layout/hierarchy3"/>
    <dgm:cxn modelId="{42AE5309-B1D4-4D01-8264-427A749165DF}" type="presOf" srcId="{5FD8EC97-33F3-460D-9DC9-EFAFAE9D1BA2}" destId="{7A96903D-D5A8-46F5-8333-19DF4D17400D}" srcOrd="0" destOrd="0" presId="urn:microsoft.com/office/officeart/2005/8/layout/hierarchy3"/>
    <dgm:cxn modelId="{77496814-BDA3-4E05-988E-1482D23F88FF}" type="presOf" srcId="{30B4E17B-C1D6-4A5F-B769-AB3150226F2F}" destId="{6BAA31DD-DB2A-4CE2-AED7-1B2014C42835}" srcOrd="0" destOrd="0" presId="urn:microsoft.com/office/officeart/2005/8/layout/hierarchy3"/>
    <dgm:cxn modelId="{73B10416-141C-4592-89CC-781E159274A1}" type="presOf" srcId="{60E4583F-C9AC-40E2-89F2-1CC3AD8FFAF8}" destId="{F1D2D9C4-391E-448E-A25A-C8B0AC676BEA}" srcOrd="0" destOrd="0" presId="urn:microsoft.com/office/officeart/2005/8/layout/hierarchy3"/>
    <dgm:cxn modelId="{9492891F-E36E-431E-8C64-E534E1A0BAAF}" type="presOf" srcId="{06B6E455-B794-4C40-B950-9F0FD2B26D41}" destId="{B505C02A-AE3D-4109-8ED8-80C3EA4D3A34}" srcOrd="0" destOrd="0" presId="urn:microsoft.com/office/officeart/2005/8/layout/hierarchy3"/>
    <dgm:cxn modelId="{18748D26-FE57-4A0D-9964-A76C6F20CA41}" type="presOf" srcId="{E9A1CBAE-4105-4FE6-9418-A9527A5091CE}" destId="{09894D03-5530-42A0-9679-21C81D314925}" srcOrd="1" destOrd="0" presId="urn:microsoft.com/office/officeart/2005/8/layout/hierarchy3"/>
    <dgm:cxn modelId="{B1DF782C-DFE4-4E1C-A00F-C7FCD8CBDBCC}" type="presOf" srcId="{ADA345F8-E1DC-4C68-AA86-B9CF1615E5FC}" destId="{2F293970-8C2F-400D-B4C3-7C056ACA6D84}" srcOrd="0" destOrd="0" presId="urn:microsoft.com/office/officeart/2005/8/layout/hierarchy3"/>
    <dgm:cxn modelId="{74067333-C285-4C45-9AF4-30C200D87AA6}" type="presOf" srcId="{12368A30-B744-498C-97ED-6E68E2E1FF6A}" destId="{1C61979C-ED37-4FC4-AF75-60A69540863F}" srcOrd="0" destOrd="0" presId="urn:microsoft.com/office/officeart/2005/8/layout/hierarchy3"/>
    <dgm:cxn modelId="{5292CF69-0A54-4303-9FF3-B818167BD85A}" srcId="{E9A1CBAE-4105-4FE6-9418-A9527A5091CE}" destId="{5FD8EC97-33F3-460D-9DC9-EFAFAE9D1BA2}" srcOrd="0" destOrd="0" parTransId="{74625F18-1047-447F-A0DB-31BC10987B55}" sibTransId="{19986180-CC3A-4CAD-8759-A4F48D95E2D2}"/>
    <dgm:cxn modelId="{28E7054E-1C15-4387-AFA8-82BA95CCCCB7}" srcId="{D362B509-049B-4B28-97FF-88A7DB3DB61E}" destId="{30B4E17B-C1D6-4A5F-B769-AB3150226F2F}" srcOrd="0" destOrd="0" parTransId="{8068023F-5B41-4481-9CB3-FF0FD202B6C4}" sibTransId="{FD21E955-AF3F-42C9-ADF4-C1687633378D}"/>
    <dgm:cxn modelId="{07553E71-BB74-4023-8D7C-C1674C61AA65}" srcId="{13A03BAD-78CB-4162-AB84-0DC03D5F5293}" destId="{06B6E455-B794-4C40-B950-9F0FD2B26D41}" srcOrd="2" destOrd="0" parTransId="{D4C47E97-EDF3-4622-BA2D-8CA12A73801A}" sibTransId="{E514055D-C71C-4FB8-9A23-57A4686261EF}"/>
    <dgm:cxn modelId="{C1F2D351-D3F3-4E6B-923A-749EB267BB06}" type="presOf" srcId="{D362B509-049B-4B28-97FF-88A7DB3DB61E}" destId="{6051C7EC-7DC3-4892-82F9-F9D2CA220266}" srcOrd="0" destOrd="0" presId="urn:microsoft.com/office/officeart/2005/8/layout/hierarchy3"/>
    <dgm:cxn modelId="{CA47CD7D-4009-42AE-8AEB-69866E25BA28}" type="presOf" srcId="{8068023F-5B41-4481-9CB3-FF0FD202B6C4}" destId="{E88E326F-C389-4736-A8F4-B5A8043BA227}" srcOrd="0" destOrd="0" presId="urn:microsoft.com/office/officeart/2005/8/layout/hierarchy3"/>
    <dgm:cxn modelId="{A5990585-02CA-4594-9D91-83AE86AF9268}" srcId="{13A03BAD-78CB-4162-AB84-0DC03D5F5293}" destId="{ADA345F8-E1DC-4C68-AA86-B9CF1615E5FC}" srcOrd="0" destOrd="0" parTransId="{A6FFE345-BA88-4E7F-B6D8-F10E99140B07}" sibTransId="{D5514CC5-9FBA-47DD-90B4-83FDC446EA20}"/>
    <dgm:cxn modelId="{75A5C6A2-F14A-4197-945E-7B7004C72DE3}" srcId="{13A03BAD-78CB-4162-AB84-0DC03D5F5293}" destId="{D362B509-049B-4B28-97FF-88A7DB3DB61E}" srcOrd="1" destOrd="0" parTransId="{C306D7E9-A955-45E7-95E6-8BDC527E83AB}" sibTransId="{2A032465-D9B7-4B48-AAB4-E29E38B994BE}"/>
    <dgm:cxn modelId="{325F71A5-A4D4-43B7-932C-B87EA9F559C6}" type="presOf" srcId="{D362B509-049B-4B28-97FF-88A7DB3DB61E}" destId="{92900ECB-01E3-48D7-9AA0-D32A978F9B4F}" srcOrd="1" destOrd="0" presId="urn:microsoft.com/office/officeart/2005/8/layout/hierarchy3"/>
    <dgm:cxn modelId="{254F8EB7-BED2-48E2-987F-3441E6507D4F}" srcId="{06B6E455-B794-4C40-B950-9F0FD2B26D41}" destId="{7F91F42E-7DE0-49B7-BD05-D66A57899189}" srcOrd="0" destOrd="0" parTransId="{12368A30-B744-498C-97ED-6E68E2E1FF6A}" sibTransId="{EDAA0FBD-DC28-4BE4-9D91-400204463763}"/>
    <dgm:cxn modelId="{FEC5ECC7-D0A5-49D2-A252-5B385EEAAC57}" type="presOf" srcId="{13A03BAD-78CB-4162-AB84-0DC03D5F5293}" destId="{B4C23903-F277-46F7-A7B4-EFD996AFC98B}" srcOrd="0" destOrd="0" presId="urn:microsoft.com/office/officeart/2005/8/layout/hierarchy3"/>
    <dgm:cxn modelId="{9C8636C8-7D11-48A8-923B-659EC72213E4}" type="presOf" srcId="{E9A1CBAE-4105-4FE6-9418-A9527A5091CE}" destId="{A65752C2-8CC7-48FC-A03A-0DD9905763AD}" srcOrd="0" destOrd="0" presId="urn:microsoft.com/office/officeart/2005/8/layout/hierarchy3"/>
    <dgm:cxn modelId="{A77861DA-CFCF-4325-B73A-9E444C79D1F7}" srcId="{ADA345F8-E1DC-4C68-AA86-B9CF1615E5FC}" destId="{60E4583F-C9AC-40E2-89F2-1CC3AD8FFAF8}" srcOrd="0" destOrd="0" parTransId="{01BEF8F2-B085-4F1F-B522-F2EB8DA193CB}" sibTransId="{7D68AF92-84DF-4F43-BD33-5AB7EC15F098}"/>
    <dgm:cxn modelId="{37AB6CEC-DDC0-457D-9138-3612E20E5A83}" srcId="{13A03BAD-78CB-4162-AB84-0DC03D5F5293}" destId="{E9A1CBAE-4105-4FE6-9418-A9527A5091CE}" srcOrd="3" destOrd="0" parTransId="{CEE8547F-A89D-4B6E-BCC5-8B75164A282E}" sibTransId="{AA033652-2489-4870-8B76-076B077F8F9B}"/>
    <dgm:cxn modelId="{73FC9FF7-462D-4FCE-A2E0-553CD91CB957}" type="presOf" srcId="{01BEF8F2-B085-4F1F-B522-F2EB8DA193CB}" destId="{323AD77C-08FD-40EF-9ABA-40A4BCD458CB}" srcOrd="0" destOrd="0" presId="urn:microsoft.com/office/officeart/2005/8/layout/hierarchy3"/>
    <dgm:cxn modelId="{8B6533FC-CAE3-4C53-8B1E-554A56071DB9}" type="presOf" srcId="{7F91F42E-7DE0-49B7-BD05-D66A57899189}" destId="{FCC42284-AD6E-4504-91A4-308E00C108CB}" srcOrd="0" destOrd="0" presId="urn:microsoft.com/office/officeart/2005/8/layout/hierarchy3"/>
    <dgm:cxn modelId="{80B52FFF-0870-4073-BA3F-60D71E92ABB8}" type="presOf" srcId="{ADA345F8-E1DC-4C68-AA86-B9CF1615E5FC}" destId="{3B3552C5-CC30-4E48-8EEC-C334F94B4040}" srcOrd="1" destOrd="0" presId="urn:microsoft.com/office/officeart/2005/8/layout/hierarchy3"/>
    <dgm:cxn modelId="{BBF86365-443C-4B91-A4B2-84DE169D8E76}" type="presParOf" srcId="{B4C23903-F277-46F7-A7B4-EFD996AFC98B}" destId="{03C15779-CB6E-4C15-91B0-C027AEE7F774}" srcOrd="0" destOrd="0" presId="urn:microsoft.com/office/officeart/2005/8/layout/hierarchy3"/>
    <dgm:cxn modelId="{F2743495-C742-4EE3-ABAE-9A6B5D05E651}" type="presParOf" srcId="{03C15779-CB6E-4C15-91B0-C027AEE7F774}" destId="{EAE207E5-E553-4884-B000-3445C77BFE19}" srcOrd="0" destOrd="0" presId="urn:microsoft.com/office/officeart/2005/8/layout/hierarchy3"/>
    <dgm:cxn modelId="{2FC3E303-6E2E-4179-A053-933B373C6736}" type="presParOf" srcId="{EAE207E5-E553-4884-B000-3445C77BFE19}" destId="{2F293970-8C2F-400D-B4C3-7C056ACA6D84}" srcOrd="0" destOrd="0" presId="urn:microsoft.com/office/officeart/2005/8/layout/hierarchy3"/>
    <dgm:cxn modelId="{8F1E2834-17DE-4B85-95F9-096351E68E38}" type="presParOf" srcId="{EAE207E5-E553-4884-B000-3445C77BFE19}" destId="{3B3552C5-CC30-4E48-8EEC-C334F94B4040}" srcOrd="1" destOrd="0" presId="urn:microsoft.com/office/officeart/2005/8/layout/hierarchy3"/>
    <dgm:cxn modelId="{388AF697-2F32-420E-8799-7D82F9AB3592}" type="presParOf" srcId="{03C15779-CB6E-4C15-91B0-C027AEE7F774}" destId="{10AB909A-46AB-492B-A26F-4951C4F25967}" srcOrd="1" destOrd="0" presId="urn:microsoft.com/office/officeart/2005/8/layout/hierarchy3"/>
    <dgm:cxn modelId="{C33285AB-C827-4294-A6BB-143884269215}" type="presParOf" srcId="{10AB909A-46AB-492B-A26F-4951C4F25967}" destId="{323AD77C-08FD-40EF-9ABA-40A4BCD458CB}" srcOrd="0" destOrd="0" presId="urn:microsoft.com/office/officeart/2005/8/layout/hierarchy3"/>
    <dgm:cxn modelId="{56B9F28C-22F2-47B0-89BC-B1B05B96781D}" type="presParOf" srcId="{10AB909A-46AB-492B-A26F-4951C4F25967}" destId="{F1D2D9C4-391E-448E-A25A-C8B0AC676BEA}" srcOrd="1" destOrd="0" presId="urn:microsoft.com/office/officeart/2005/8/layout/hierarchy3"/>
    <dgm:cxn modelId="{4543301D-8F2E-40B9-8CCD-033BC1420606}" type="presParOf" srcId="{B4C23903-F277-46F7-A7B4-EFD996AFC98B}" destId="{7561DF13-9E74-4F4B-9EF8-818F191BB5D8}" srcOrd="1" destOrd="0" presId="urn:microsoft.com/office/officeart/2005/8/layout/hierarchy3"/>
    <dgm:cxn modelId="{F20DBEEB-6887-45C5-8AC9-19EA37073D65}" type="presParOf" srcId="{7561DF13-9E74-4F4B-9EF8-818F191BB5D8}" destId="{22DEAA2B-9845-473D-98B3-E562CAB4A105}" srcOrd="0" destOrd="0" presId="urn:microsoft.com/office/officeart/2005/8/layout/hierarchy3"/>
    <dgm:cxn modelId="{A3DB5846-7865-4301-8BFA-7B8D4F317B6C}" type="presParOf" srcId="{22DEAA2B-9845-473D-98B3-E562CAB4A105}" destId="{6051C7EC-7DC3-4892-82F9-F9D2CA220266}" srcOrd="0" destOrd="0" presId="urn:microsoft.com/office/officeart/2005/8/layout/hierarchy3"/>
    <dgm:cxn modelId="{29551155-5848-4C44-9D67-114D95376C93}" type="presParOf" srcId="{22DEAA2B-9845-473D-98B3-E562CAB4A105}" destId="{92900ECB-01E3-48D7-9AA0-D32A978F9B4F}" srcOrd="1" destOrd="0" presId="urn:microsoft.com/office/officeart/2005/8/layout/hierarchy3"/>
    <dgm:cxn modelId="{63EAE09A-E463-4E04-87BC-FA58D1B2C55A}" type="presParOf" srcId="{7561DF13-9E74-4F4B-9EF8-818F191BB5D8}" destId="{3125C48F-7368-42B2-9C11-A17803B1AD55}" srcOrd="1" destOrd="0" presId="urn:microsoft.com/office/officeart/2005/8/layout/hierarchy3"/>
    <dgm:cxn modelId="{E51C2DF5-2587-4D57-BF91-5F4E8957A15F}" type="presParOf" srcId="{3125C48F-7368-42B2-9C11-A17803B1AD55}" destId="{E88E326F-C389-4736-A8F4-B5A8043BA227}" srcOrd="0" destOrd="0" presId="urn:microsoft.com/office/officeart/2005/8/layout/hierarchy3"/>
    <dgm:cxn modelId="{62195F56-90CE-4FCC-AEA3-0E0A7D6BB292}" type="presParOf" srcId="{3125C48F-7368-42B2-9C11-A17803B1AD55}" destId="{6BAA31DD-DB2A-4CE2-AED7-1B2014C42835}" srcOrd="1" destOrd="0" presId="urn:microsoft.com/office/officeart/2005/8/layout/hierarchy3"/>
    <dgm:cxn modelId="{A153B46A-6AE3-491E-90F4-5F96748252A4}" type="presParOf" srcId="{B4C23903-F277-46F7-A7B4-EFD996AFC98B}" destId="{393FB273-F386-4D34-B998-424DB82ECCDE}" srcOrd="2" destOrd="0" presId="urn:microsoft.com/office/officeart/2005/8/layout/hierarchy3"/>
    <dgm:cxn modelId="{868D89FF-2E4F-469A-A742-B4C559073534}" type="presParOf" srcId="{393FB273-F386-4D34-B998-424DB82ECCDE}" destId="{B5F64AE0-0B94-403A-9089-9C077C170633}" srcOrd="0" destOrd="0" presId="urn:microsoft.com/office/officeart/2005/8/layout/hierarchy3"/>
    <dgm:cxn modelId="{61F22EF0-9842-4AB4-8A93-3D8C2509F1C3}" type="presParOf" srcId="{B5F64AE0-0B94-403A-9089-9C077C170633}" destId="{B505C02A-AE3D-4109-8ED8-80C3EA4D3A34}" srcOrd="0" destOrd="0" presId="urn:microsoft.com/office/officeart/2005/8/layout/hierarchy3"/>
    <dgm:cxn modelId="{2DF1DA1E-301E-4F06-9B29-38CD21FC4113}" type="presParOf" srcId="{B5F64AE0-0B94-403A-9089-9C077C170633}" destId="{431D0E64-E817-4EA0-BF22-C35349B5AB45}" srcOrd="1" destOrd="0" presId="urn:microsoft.com/office/officeart/2005/8/layout/hierarchy3"/>
    <dgm:cxn modelId="{440EA3E8-6678-4CCF-8A30-718D218FB638}" type="presParOf" srcId="{393FB273-F386-4D34-B998-424DB82ECCDE}" destId="{77A8DFCD-159F-494A-A70A-F5DE249E7D8F}" srcOrd="1" destOrd="0" presId="urn:microsoft.com/office/officeart/2005/8/layout/hierarchy3"/>
    <dgm:cxn modelId="{609B4C5E-7696-4418-A91D-8AB427FC43A3}" type="presParOf" srcId="{77A8DFCD-159F-494A-A70A-F5DE249E7D8F}" destId="{1C61979C-ED37-4FC4-AF75-60A69540863F}" srcOrd="0" destOrd="0" presId="urn:microsoft.com/office/officeart/2005/8/layout/hierarchy3"/>
    <dgm:cxn modelId="{2255B45D-5F2E-4032-92E4-CC276CFADAD0}" type="presParOf" srcId="{77A8DFCD-159F-494A-A70A-F5DE249E7D8F}" destId="{FCC42284-AD6E-4504-91A4-308E00C108CB}" srcOrd="1" destOrd="0" presId="urn:microsoft.com/office/officeart/2005/8/layout/hierarchy3"/>
    <dgm:cxn modelId="{F9669CB1-BB4F-43D7-8010-DAFFE8176509}" type="presParOf" srcId="{B4C23903-F277-46F7-A7B4-EFD996AFC98B}" destId="{6364E8F5-0316-4AE2-A5DF-76288D8E9F40}" srcOrd="3" destOrd="0" presId="urn:microsoft.com/office/officeart/2005/8/layout/hierarchy3"/>
    <dgm:cxn modelId="{1A9DE207-62B5-42D4-A80E-84878D942455}" type="presParOf" srcId="{6364E8F5-0316-4AE2-A5DF-76288D8E9F40}" destId="{619D2CA3-0053-453A-BCE5-828C3675A4A7}" srcOrd="0" destOrd="0" presId="urn:microsoft.com/office/officeart/2005/8/layout/hierarchy3"/>
    <dgm:cxn modelId="{0C47A69B-7846-469A-B612-5EE532CFC86F}" type="presParOf" srcId="{619D2CA3-0053-453A-BCE5-828C3675A4A7}" destId="{A65752C2-8CC7-48FC-A03A-0DD9905763AD}" srcOrd="0" destOrd="0" presId="urn:microsoft.com/office/officeart/2005/8/layout/hierarchy3"/>
    <dgm:cxn modelId="{6CD4F808-8516-4583-9054-581EF1744EB5}" type="presParOf" srcId="{619D2CA3-0053-453A-BCE5-828C3675A4A7}" destId="{09894D03-5530-42A0-9679-21C81D314925}" srcOrd="1" destOrd="0" presId="urn:microsoft.com/office/officeart/2005/8/layout/hierarchy3"/>
    <dgm:cxn modelId="{83762D87-7FB4-41F3-A829-F09F977E6AD4}" type="presParOf" srcId="{6364E8F5-0316-4AE2-A5DF-76288D8E9F40}" destId="{440494D4-1865-4F1C-AEEE-DAE3BC93CE92}" srcOrd="1" destOrd="0" presId="urn:microsoft.com/office/officeart/2005/8/layout/hierarchy3"/>
    <dgm:cxn modelId="{8C4A8351-5F7F-4FC6-9AAA-B7880A351690}" type="presParOf" srcId="{440494D4-1865-4F1C-AEEE-DAE3BC93CE92}" destId="{6A6509D2-95EE-4FBB-9820-AD43E44AC3E7}" srcOrd="0" destOrd="0" presId="urn:microsoft.com/office/officeart/2005/8/layout/hierarchy3"/>
    <dgm:cxn modelId="{0F984E41-B0D2-44A9-AF88-D5F812B5DBB1}" type="presParOf" srcId="{440494D4-1865-4F1C-AEEE-DAE3BC93CE92}" destId="{7A96903D-D5A8-46F5-8333-19DF4D17400D}"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BBEADC-4AC2-4E50-A797-4B5D15762BD3}">
      <dsp:nvSpPr>
        <dsp:cNvPr id="0" name=""/>
        <dsp:cNvSpPr/>
      </dsp:nvSpPr>
      <dsp:spPr>
        <a:xfrm>
          <a:off x="0" y="0"/>
          <a:ext cx="2269234" cy="2269234"/>
        </a:xfrm>
        <a:prstGeom prst="pie">
          <a:avLst>
            <a:gd name="adj1" fmla="val 5400000"/>
            <a:gd name="adj2" fmla="val 16200000"/>
          </a:avLst>
        </a:prstGeom>
        <a:gradFill rotWithShape="0">
          <a:gsLst>
            <a:gs pos="0">
              <a:schemeClr val="accent4">
                <a:hueOff val="0"/>
                <a:satOff val="0"/>
                <a:lumOff val="0"/>
                <a:alphaOff val="0"/>
                <a:tint val="100000"/>
                <a:shade val="100000"/>
                <a:satMod val="129999"/>
              </a:schemeClr>
            </a:gs>
            <a:gs pos="100000">
              <a:schemeClr val="accent4">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sp>
    <dsp:sp modelId="{0F9A58D1-3585-4389-9BA7-0CCF4DEF7406}">
      <dsp:nvSpPr>
        <dsp:cNvPr id="0" name=""/>
        <dsp:cNvSpPr/>
      </dsp:nvSpPr>
      <dsp:spPr>
        <a:xfrm>
          <a:off x="1134617" y="0"/>
          <a:ext cx="4666242" cy="2269234"/>
        </a:xfrm>
        <a:prstGeom prst="rect">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Probability</a:t>
          </a:r>
        </a:p>
      </dsp:txBody>
      <dsp:txXfrm>
        <a:off x="1134617" y="0"/>
        <a:ext cx="2333121" cy="1077886"/>
      </dsp:txXfrm>
    </dsp:sp>
    <dsp:sp modelId="{CFC26882-0257-45AF-8115-2CE2F8AB706A}">
      <dsp:nvSpPr>
        <dsp:cNvPr id="0" name=""/>
        <dsp:cNvSpPr/>
      </dsp:nvSpPr>
      <dsp:spPr>
        <a:xfrm>
          <a:off x="595673" y="1077886"/>
          <a:ext cx="1077886" cy="1077886"/>
        </a:xfrm>
        <a:prstGeom prst="pie">
          <a:avLst>
            <a:gd name="adj1" fmla="val 5400000"/>
            <a:gd name="adj2" fmla="val 16200000"/>
          </a:avLst>
        </a:prstGeom>
        <a:gradFill rotWithShape="0">
          <a:gsLst>
            <a:gs pos="0">
              <a:schemeClr val="accent4">
                <a:hueOff val="-2485234"/>
                <a:satOff val="0"/>
                <a:lumOff val="5490"/>
                <a:alphaOff val="0"/>
                <a:tint val="100000"/>
                <a:shade val="100000"/>
                <a:satMod val="129999"/>
              </a:schemeClr>
            </a:gs>
            <a:gs pos="100000">
              <a:schemeClr val="accent4">
                <a:hueOff val="-2485234"/>
                <a:satOff val="0"/>
                <a:lumOff val="549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sp>
    <dsp:sp modelId="{4885D3BF-4BA4-4F2A-B1E8-BC771C55617E}">
      <dsp:nvSpPr>
        <dsp:cNvPr id="0" name=""/>
        <dsp:cNvSpPr/>
      </dsp:nvSpPr>
      <dsp:spPr>
        <a:xfrm>
          <a:off x="1134617" y="1077886"/>
          <a:ext cx="4666242" cy="1077886"/>
        </a:xfrm>
        <a:prstGeom prst="rect">
          <a:avLst/>
        </a:prstGeom>
        <a:solidFill>
          <a:schemeClr val="lt1">
            <a:alpha val="90000"/>
            <a:hueOff val="0"/>
            <a:satOff val="0"/>
            <a:lumOff val="0"/>
            <a:alphaOff val="0"/>
          </a:schemeClr>
        </a:solidFill>
        <a:ln w="9525" cap="flat" cmpd="sng" algn="ctr">
          <a:solidFill>
            <a:schemeClr val="accent4">
              <a:hueOff val="-2485234"/>
              <a:satOff val="0"/>
              <a:lumOff val="549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Statistics</a:t>
          </a:r>
          <a:endParaRPr lang="en-US" sz="1400" kern="1200" dirty="0"/>
        </a:p>
      </dsp:txBody>
      <dsp:txXfrm>
        <a:off x="1134617" y="1077886"/>
        <a:ext cx="2333121" cy="1077886"/>
      </dsp:txXfrm>
    </dsp:sp>
    <dsp:sp modelId="{34D132C2-053B-4021-B1FD-8A5B9458DFE4}">
      <dsp:nvSpPr>
        <dsp:cNvPr id="0" name=""/>
        <dsp:cNvSpPr/>
      </dsp:nvSpPr>
      <dsp:spPr>
        <a:xfrm>
          <a:off x="3467738" y="0"/>
          <a:ext cx="2333121" cy="107788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Predict the likelihood of future event</a:t>
          </a:r>
          <a:endParaRPr lang="en-US" sz="400" kern="1200" dirty="0"/>
        </a:p>
        <a:p>
          <a:pPr marL="114300" lvl="1" indent="-114300" algn="l" defTabSz="622300">
            <a:lnSpc>
              <a:spcPct val="90000"/>
            </a:lnSpc>
            <a:spcBef>
              <a:spcPct val="0"/>
            </a:spcBef>
            <a:spcAft>
              <a:spcPct val="15000"/>
            </a:spcAft>
            <a:buChar char="•"/>
          </a:pPr>
          <a:r>
            <a:rPr lang="en-US" sz="1400" kern="1200" dirty="0"/>
            <a:t>What will happen in a given ideal world</a:t>
          </a:r>
        </a:p>
      </dsp:txBody>
      <dsp:txXfrm>
        <a:off x="3467738" y="0"/>
        <a:ext cx="2333121" cy="1077886"/>
      </dsp:txXfrm>
    </dsp:sp>
    <dsp:sp modelId="{78C5B4AE-4B62-4FCA-BA04-BF30FBF927B4}">
      <dsp:nvSpPr>
        <dsp:cNvPr id="0" name=""/>
        <dsp:cNvSpPr/>
      </dsp:nvSpPr>
      <dsp:spPr>
        <a:xfrm>
          <a:off x="3467738" y="1077886"/>
          <a:ext cx="2333121" cy="107788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Analyze the past events</a:t>
          </a:r>
        </a:p>
        <a:p>
          <a:pPr marL="114300" lvl="1" indent="-114300" algn="l" defTabSz="622300">
            <a:lnSpc>
              <a:spcPct val="90000"/>
            </a:lnSpc>
            <a:spcBef>
              <a:spcPct val="0"/>
            </a:spcBef>
            <a:spcAft>
              <a:spcPct val="15000"/>
            </a:spcAft>
            <a:buChar char="•"/>
          </a:pPr>
          <a:r>
            <a:rPr lang="en-US" sz="1400" kern="1200" dirty="0"/>
            <a:t>How ideal is the world?</a:t>
          </a:r>
        </a:p>
      </dsp:txBody>
      <dsp:txXfrm>
        <a:off x="3467738" y="1077886"/>
        <a:ext cx="2333121" cy="10778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293970-8C2F-400D-B4C3-7C056ACA6D84}">
      <dsp:nvSpPr>
        <dsp:cNvPr id="0" name=""/>
        <dsp:cNvSpPr/>
      </dsp:nvSpPr>
      <dsp:spPr>
        <a:xfrm>
          <a:off x="1403" y="1142447"/>
          <a:ext cx="1612835" cy="806417"/>
        </a:xfrm>
        <a:prstGeom prst="roundRect">
          <a:avLst>
            <a:gd name="adj" fmla="val 10000"/>
          </a:avLst>
        </a:prstGeom>
        <a:gradFill rotWithShape="0">
          <a:gsLst>
            <a:gs pos="0">
              <a:schemeClr val="accent4">
                <a:hueOff val="0"/>
                <a:satOff val="0"/>
                <a:lumOff val="0"/>
                <a:alphaOff val="0"/>
                <a:tint val="100000"/>
                <a:shade val="100000"/>
                <a:satMod val="129999"/>
              </a:schemeClr>
            </a:gs>
            <a:gs pos="100000">
              <a:schemeClr val="accent4">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3">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effectLst/>
              <a:latin typeface="+mn-lt"/>
              <a:ea typeface="+mn-ea"/>
              <a:cs typeface="+mn-cs"/>
            </a:rPr>
            <a:t>Experiment</a:t>
          </a:r>
          <a:endParaRPr lang="en-US" sz="1600" kern="1200" dirty="0">
            <a:solidFill>
              <a:schemeClr val="tx1"/>
            </a:solidFill>
          </a:endParaRPr>
        </a:p>
      </dsp:txBody>
      <dsp:txXfrm>
        <a:off x="25022" y="1166066"/>
        <a:ext cx="1565597" cy="759179"/>
      </dsp:txXfrm>
    </dsp:sp>
    <dsp:sp modelId="{323AD77C-08FD-40EF-9ABA-40A4BCD458CB}">
      <dsp:nvSpPr>
        <dsp:cNvPr id="0" name=""/>
        <dsp:cNvSpPr/>
      </dsp:nvSpPr>
      <dsp:spPr>
        <a:xfrm>
          <a:off x="162686" y="1948864"/>
          <a:ext cx="161283" cy="604813"/>
        </a:xfrm>
        <a:custGeom>
          <a:avLst/>
          <a:gdLst/>
          <a:ahLst/>
          <a:cxnLst/>
          <a:rect l="0" t="0" r="0" b="0"/>
          <a:pathLst>
            <a:path>
              <a:moveTo>
                <a:pt x="0" y="0"/>
              </a:moveTo>
              <a:lnTo>
                <a:pt x="0" y="604813"/>
              </a:lnTo>
              <a:lnTo>
                <a:pt x="161283" y="60481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1D2D9C4-391E-448E-A25A-C8B0AC676BEA}">
      <dsp:nvSpPr>
        <dsp:cNvPr id="0" name=""/>
        <dsp:cNvSpPr/>
      </dsp:nvSpPr>
      <dsp:spPr>
        <a:xfrm>
          <a:off x="323970" y="2150469"/>
          <a:ext cx="1290268" cy="806417"/>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en-US" sz="1100" b="0" i="0" kern="1200" dirty="0">
              <a:effectLst/>
              <a:latin typeface="+mn-lt"/>
              <a:ea typeface="+mn-ea"/>
              <a:cs typeface="+mn-cs"/>
            </a:rPr>
            <a:t>A test to see what will happen incase you do something. </a:t>
          </a:r>
        </a:p>
      </dsp:txBody>
      <dsp:txXfrm>
        <a:off x="347589" y="2174088"/>
        <a:ext cx="1243030" cy="759179"/>
      </dsp:txXfrm>
    </dsp:sp>
    <dsp:sp modelId="{6051C7EC-7DC3-4892-82F9-F9D2CA220266}">
      <dsp:nvSpPr>
        <dsp:cNvPr id="0" name=""/>
        <dsp:cNvSpPr/>
      </dsp:nvSpPr>
      <dsp:spPr>
        <a:xfrm>
          <a:off x="2017447" y="1142447"/>
          <a:ext cx="1612835" cy="806417"/>
        </a:xfrm>
        <a:prstGeom prst="roundRect">
          <a:avLst>
            <a:gd name="adj" fmla="val 10000"/>
          </a:avLst>
        </a:prstGeom>
        <a:gradFill rotWithShape="0">
          <a:gsLst>
            <a:gs pos="0">
              <a:schemeClr val="accent4">
                <a:hueOff val="-828411"/>
                <a:satOff val="0"/>
                <a:lumOff val="1830"/>
                <a:alphaOff val="0"/>
                <a:tint val="100000"/>
                <a:shade val="100000"/>
                <a:satMod val="129999"/>
              </a:schemeClr>
            </a:gs>
            <a:gs pos="100000">
              <a:schemeClr val="accent4">
                <a:hueOff val="-828411"/>
                <a:satOff val="0"/>
                <a:lumOff val="1830"/>
                <a:alphaOff val="0"/>
                <a:tint val="50000"/>
                <a:shade val="100000"/>
                <a:satMod val="350000"/>
              </a:schemeClr>
            </a:gs>
          </a:gsLst>
          <a:lin ang="16200000" scaled="0"/>
        </a:gradFill>
        <a:ln>
          <a:noFill/>
        </a:ln>
        <a:effectLst/>
      </dsp:spPr>
      <dsp:style>
        <a:lnRef idx="0">
          <a:scrgbClr r="0" g="0" b="0"/>
        </a:lnRef>
        <a:fillRef idx="3">
          <a:scrgbClr r="0" g="0" b="0"/>
        </a:fillRef>
        <a:effectRef idx="3">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effectLst/>
              <a:latin typeface="+mn-lt"/>
              <a:ea typeface="+mn-ea"/>
              <a:cs typeface="+mn-cs"/>
            </a:rPr>
            <a:t>Outcome</a:t>
          </a:r>
          <a:endParaRPr lang="en-US" sz="1600" b="0" i="0" kern="1200" dirty="0">
            <a:solidFill>
              <a:schemeClr val="tx1"/>
            </a:solidFill>
            <a:effectLst/>
            <a:latin typeface="+mn-lt"/>
            <a:ea typeface="+mn-ea"/>
            <a:cs typeface="+mn-cs"/>
          </a:endParaRPr>
        </a:p>
      </dsp:txBody>
      <dsp:txXfrm>
        <a:off x="2041066" y="1166066"/>
        <a:ext cx="1565597" cy="759179"/>
      </dsp:txXfrm>
    </dsp:sp>
    <dsp:sp modelId="{E88E326F-C389-4736-A8F4-B5A8043BA227}">
      <dsp:nvSpPr>
        <dsp:cNvPr id="0" name=""/>
        <dsp:cNvSpPr/>
      </dsp:nvSpPr>
      <dsp:spPr>
        <a:xfrm>
          <a:off x="2178730" y="1948864"/>
          <a:ext cx="161283" cy="604813"/>
        </a:xfrm>
        <a:custGeom>
          <a:avLst/>
          <a:gdLst/>
          <a:ahLst/>
          <a:cxnLst/>
          <a:rect l="0" t="0" r="0" b="0"/>
          <a:pathLst>
            <a:path>
              <a:moveTo>
                <a:pt x="0" y="0"/>
              </a:moveTo>
              <a:lnTo>
                <a:pt x="0" y="604813"/>
              </a:lnTo>
              <a:lnTo>
                <a:pt x="161283" y="60481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BAA31DD-DB2A-4CE2-AED7-1B2014C42835}">
      <dsp:nvSpPr>
        <dsp:cNvPr id="0" name=""/>
        <dsp:cNvSpPr/>
      </dsp:nvSpPr>
      <dsp:spPr>
        <a:xfrm>
          <a:off x="2340014" y="2150469"/>
          <a:ext cx="1290268" cy="806417"/>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828411"/>
              <a:satOff val="0"/>
              <a:lumOff val="183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en-US" sz="1100" b="0" i="0" kern="1200">
              <a:effectLst/>
              <a:latin typeface="+mn-lt"/>
              <a:ea typeface="+mn-ea"/>
              <a:cs typeface="+mn-cs"/>
            </a:rPr>
            <a:t>Refers to a single (one) result of an experiment. </a:t>
          </a:r>
          <a:endParaRPr lang="en-US" sz="1100" b="0" i="0" kern="1200" dirty="0">
            <a:effectLst/>
            <a:latin typeface="+mn-lt"/>
            <a:ea typeface="+mn-ea"/>
            <a:cs typeface="+mn-cs"/>
          </a:endParaRPr>
        </a:p>
      </dsp:txBody>
      <dsp:txXfrm>
        <a:off x="2363633" y="2174088"/>
        <a:ext cx="1243030" cy="759179"/>
      </dsp:txXfrm>
    </dsp:sp>
    <dsp:sp modelId="{B505C02A-AE3D-4109-8ED8-80C3EA4D3A34}">
      <dsp:nvSpPr>
        <dsp:cNvPr id="0" name=""/>
        <dsp:cNvSpPr/>
      </dsp:nvSpPr>
      <dsp:spPr>
        <a:xfrm>
          <a:off x="4033490" y="1142447"/>
          <a:ext cx="1612835" cy="806417"/>
        </a:xfrm>
        <a:prstGeom prst="roundRect">
          <a:avLst>
            <a:gd name="adj" fmla="val 10000"/>
          </a:avLst>
        </a:prstGeom>
        <a:gradFill rotWithShape="0">
          <a:gsLst>
            <a:gs pos="0">
              <a:schemeClr val="accent4">
                <a:hueOff val="-1656823"/>
                <a:satOff val="0"/>
                <a:lumOff val="3660"/>
                <a:alphaOff val="0"/>
                <a:tint val="100000"/>
                <a:shade val="100000"/>
                <a:satMod val="129999"/>
              </a:schemeClr>
            </a:gs>
            <a:gs pos="100000">
              <a:schemeClr val="accent4">
                <a:hueOff val="-1656823"/>
                <a:satOff val="0"/>
                <a:lumOff val="3660"/>
                <a:alphaOff val="0"/>
                <a:tint val="50000"/>
                <a:shade val="100000"/>
                <a:satMod val="350000"/>
              </a:schemeClr>
            </a:gs>
          </a:gsLst>
          <a:lin ang="16200000" scaled="0"/>
        </a:gradFill>
        <a:ln>
          <a:noFill/>
        </a:ln>
        <a:effectLst/>
      </dsp:spPr>
      <dsp:style>
        <a:lnRef idx="0">
          <a:scrgbClr r="0" g="0" b="0"/>
        </a:lnRef>
        <a:fillRef idx="3">
          <a:scrgbClr r="0" g="0" b="0"/>
        </a:fillRef>
        <a:effectRef idx="3">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i="0" kern="1200">
              <a:effectLst/>
              <a:latin typeface="+mn-lt"/>
              <a:ea typeface="+mn-ea"/>
              <a:cs typeface="+mn-cs"/>
            </a:rPr>
            <a:t>Event</a:t>
          </a:r>
          <a:endParaRPr lang="en-US" sz="1600" b="0" i="0" kern="1200" dirty="0">
            <a:effectLst/>
            <a:latin typeface="+mn-lt"/>
            <a:ea typeface="+mn-ea"/>
            <a:cs typeface="+mn-cs"/>
          </a:endParaRPr>
        </a:p>
      </dsp:txBody>
      <dsp:txXfrm>
        <a:off x="4057109" y="1166066"/>
        <a:ext cx="1565597" cy="759179"/>
      </dsp:txXfrm>
    </dsp:sp>
    <dsp:sp modelId="{1C61979C-ED37-4FC4-AF75-60A69540863F}">
      <dsp:nvSpPr>
        <dsp:cNvPr id="0" name=""/>
        <dsp:cNvSpPr/>
      </dsp:nvSpPr>
      <dsp:spPr>
        <a:xfrm>
          <a:off x="4194774" y="1948864"/>
          <a:ext cx="161283" cy="604813"/>
        </a:xfrm>
        <a:custGeom>
          <a:avLst/>
          <a:gdLst/>
          <a:ahLst/>
          <a:cxnLst/>
          <a:rect l="0" t="0" r="0" b="0"/>
          <a:pathLst>
            <a:path>
              <a:moveTo>
                <a:pt x="0" y="0"/>
              </a:moveTo>
              <a:lnTo>
                <a:pt x="0" y="604813"/>
              </a:lnTo>
              <a:lnTo>
                <a:pt x="161283" y="60481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C42284-AD6E-4504-91A4-308E00C108CB}">
      <dsp:nvSpPr>
        <dsp:cNvPr id="0" name=""/>
        <dsp:cNvSpPr/>
      </dsp:nvSpPr>
      <dsp:spPr>
        <a:xfrm>
          <a:off x="4356057" y="2150469"/>
          <a:ext cx="1290268" cy="806417"/>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1656823"/>
              <a:satOff val="0"/>
              <a:lumOff val="366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en-US" sz="1100" b="0" i="0" kern="1200">
              <a:effectLst/>
              <a:latin typeface="+mn-lt"/>
              <a:ea typeface="+mn-ea"/>
              <a:cs typeface="+mn-cs"/>
            </a:rPr>
            <a:t>The set of a group of different outcomes of an experiment. </a:t>
          </a:r>
          <a:endParaRPr lang="en-US" sz="1100" b="0" i="0" kern="1200" dirty="0">
            <a:effectLst/>
            <a:latin typeface="+mn-lt"/>
            <a:ea typeface="+mn-ea"/>
            <a:cs typeface="+mn-cs"/>
          </a:endParaRPr>
        </a:p>
      </dsp:txBody>
      <dsp:txXfrm>
        <a:off x="4379676" y="2174088"/>
        <a:ext cx="1243030" cy="759179"/>
      </dsp:txXfrm>
    </dsp:sp>
    <dsp:sp modelId="{A65752C2-8CC7-48FC-A03A-0DD9905763AD}">
      <dsp:nvSpPr>
        <dsp:cNvPr id="0" name=""/>
        <dsp:cNvSpPr/>
      </dsp:nvSpPr>
      <dsp:spPr>
        <a:xfrm>
          <a:off x="6049534" y="1142447"/>
          <a:ext cx="1612835" cy="806417"/>
        </a:xfrm>
        <a:prstGeom prst="roundRect">
          <a:avLst>
            <a:gd name="adj" fmla="val 10000"/>
          </a:avLst>
        </a:prstGeom>
        <a:gradFill rotWithShape="0">
          <a:gsLst>
            <a:gs pos="0">
              <a:schemeClr val="accent4">
                <a:hueOff val="-2485234"/>
                <a:satOff val="0"/>
                <a:lumOff val="5490"/>
                <a:alphaOff val="0"/>
                <a:tint val="100000"/>
                <a:shade val="100000"/>
                <a:satMod val="129999"/>
              </a:schemeClr>
            </a:gs>
            <a:gs pos="100000">
              <a:schemeClr val="accent4">
                <a:hueOff val="-2485234"/>
                <a:satOff val="0"/>
                <a:lumOff val="5490"/>
                <a:alphaOff val="0"/>
                <a:tint val="50000"/>
                <a:shade val="100000"/>
                <a:satMod val="350000"/>
              </a:schemeClr>
            </a:gs>
          </a:gsLst>
          <a:lin ang="16200000" scaled="0"/>
        </a:gradFill>
        <a:ln>
          <a:noFill/>
        </a:ln>
        <a:effectLst/>
      </dsp:spPr>
      <dsp:style>
        <a:lnRef idx="0">
          <a:scrgbClr r="0" g="0" b="0"/>
        </a:lnRef>
        <a:fillRef idx="3">
          <a:scrgbClr r="0" g="0" b="0"/>
        </a:fillRef>
        <a:effectRef idx="3">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i="0" kern="1200">
              <a:effectLst/>
              <a:latin typeface="+mn-lt"/>
              <a:ea typeface="+mn-ea"/>
              <a:cs typeface="+mn-cs"/>
            </a:rPr>
            <a:t>Sample Space</a:t>
          </a:r>
          <a:endParaRPr lang="en-US" sz="1600" b="0" i="0" kern="1200" dirty="0">
            <a:effectLst/>
            <a:latin typeface="+mn-lt"/>
            <a:ea typeface="+mn-ea"/>
            <a:cs typeface="+mn-cs"/>
          </a:endParaRPr>
        </a:p>
      </dsp:txBody>
      <dsp:txXfrm>
        <a:off x="6073153" y="1166066"/>
        <a:ext cx="1565597" cy="759179"/>
      </dsp:txXfrm>
    </dsp:sp>
    <dsp:sp modelId="{6A6509D2-95EE-4FBB-9820-AD43E44AC3E7}">
      <dsp:nvSpPr>
        <dsp:cNvPr id="0" name=""/>
        <dsp:cNvSpPr/>
      </dsp:nvSpPr>
      <dsp:spPr>
        <a:xfrm>
          <a:off x="6210818" y="1948864"/>
          <a:ext cx="161283" cy="604813"/>
        </a:xfrm>
        <a:custGeom>
          <a:avLst/>
          <a:gdLst/>
          <a:ahLst/>
          <a:cxnLst/>
          <a:rect l="0" t="0" r="0" b="0"/>
          <a:pathLst>
            <a:path>
              <a:moveTo>
                <a:pt x="0" y="0"/>
              </a:moveTo>
              <a:lnTo>
                <a:pt x="0" y="604813"/>
              </a:lnTo>
              <a:lnTo>
                <a:pt x="161283" y="60481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96903D-D5A8-46F5-8333-19DF4D17400D}">
      <dsp:nvSpPr>
        <dsp:cNvPr id="0" name=""/>
        <dsp:cNvSpPr/>
      </dsp:nvSpPr>
      <dsp:spPr>
        <a:xfrm>
          <a:off x="6372101" y="2150469"/>
          <a:ext cx="1290268" cy="806417"/>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2485234"/>
              <a:satOff val="0"/>
              <a:lumOff val="549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en-US" sz="1100" b="0" i="0" kern="1200" dirty="0">
              <a:effectLst/>
              <a:latin typeface="+mn-lt"/>
              <a:ea typeface="+mn-ea"/>
              <a:cs typeface="+mn-cs"/>
            </a:rPr>
            <a:t>The total number of all the different possible outcomes of a given experiment.</a:t>
          </a:r>
        </a:p>
      </dsp:txBody>
      <dsp:txXfrm>
        <a:off x="6395720" y="2174088"/>
        <a:ext cx="1243030" cy="759179"/>
      </dsp:txXfrm>
    </dsp:sp>
  </dsp:spTree>
</dsp:drawing>
</file>

<file path=ppt/diagrams/layout1.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gif>
</file>

<file path=ppt/media/image28.png>
</file>

<file path=ppt/media/image29.jpe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8.png>
</file>

<file path=ppt/media/image39.png>
</file>

<file path=ppt/media/image4.jpeg>
</file>

<file path=ppt/media/image40.png>
</file>

<file path=ppt/media/image41.jpeg>
</file>

<file path=ppt/media/image42.jpeg>
</file>

<file path=ppt/media/image43.gif>
</file>

<file path=ppt/media/image44.png>
</file>

<file path=ppt/media/image45.png>
</file>

<file path=ppt/media/image46.gif>
</file>

<file path=ppt/media/image47.jpeg>
</file>

<file path=ppt/media/image48.jpeg>
</file>

<file path=ppt/media/image48.png>
</file>

<file path=ppt/media/image49.png>
</file>

<file path=ppt/media/image5.png>
</file>

<file path=ppt/media/image50.png>
</file>

<file path=ppt/media/image51.png>
</file>

<file path=ppt/media/image52.png>
</file>

<file path=ppt/media/image53.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1143000" y="685800"/>
            <a:ext cx="4572000" cy="3429000"/>
          </a:xfrm>
          <a:prstGeom prst="rect">
            <a:avLst/>
          </a:prstGeom>
        </p:spPr>
        <p:txBody>
          <a:bodyPr/>
          <a:lstStyle/>
          <a:p>
            <a:endParaRPr/>
          </a:p>
        </p:txBody>
      </p:sp>
      <p:sp>
        <p:nvSpPr>
          <p:cNvPr id="158" name="Shape 15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first question that arise in our mind is why Statistics?</a:t>
            </a:r>
          </a:p>
          <a:p>
            <a:r>
              <a:rPr lang="en-US" sz="1200" kern="1200" dirty="0">
                <a:solidFill>
                  <a:schemeClr val="tx1"/>
                </a:solidFill>
                <a:effectLst/>
                <a:latin typeface="+mn-lt"/>
                <a:ea typeface="+mn-ea"/>
                <a:cs typeface="+mn-cs"/>
              </a:rPr>
              <a:t>Let me make you clear that Statistics is one of the key fundamental skills required for data science. Moving forward in the data science, if you go for any kind of algorithms then primarily knowledge in statistics is quite important. Actually, the statistics and probability are considered as the base knowledge and they are very essential for moving into any machine learning algorithms. </a:t>
            </a:r>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8F4AD914-84D8-4A38-8877-507C2A8A7DE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90700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pPr marL="0" lvl="0" indent="0" rtl="0">
              <a:lnSpc>
                <a:spcPct val="150000"/>
              </a:lnSpc>
              <a:spcBef>
                <a:spcPts val="0"/>
              </a:spcBef>
              <a:spcAft>
                <a:spcPts val="0"/>
              </a:spcAft>
              <a:buNone/>
            </a:pPr>
            <a:r>
              <a:rPr lang="en-US" sz="1200" b="0" i="0" kern="1200" dirty="0">
                <a:solidFill>
                  <a:schemeClr val="tx1"/>
                </a:solidFill>
                <a:effectLst/>
                <a:latin typeface="+mn-lt"/>
                <a:ea typeface="+mn-ea"/>
                <a:cs typeface="+mn-cs"/>
              </a:rPr>
              <a:t>Right, for the first marble we sample, each marble has a 0.1 chance of being sampled. So far, so good. If we don't replace it before sampling a second unit, however, the first unit we sampled has a zero chance of being sampled. The other 9 units each have a chance of 1 in 9 = 0.11 of being sampled as the second unit. This is how simple random sampling without replacement violates our definition of simple random sampling. Note that this violation gets worse as we sample more units from a smaller population.</a:t>
            </a:r>
            <a:endParaRPr lang="en-US" b="0" i="0" dirty="0"/>
          </a:p>
        </p:txBody>
      </p:sp>
    </p:spTree>
    <p:extLst>
      <p:ext uri="{BB962C8B-B14F-4D97-AF65-F5344CB8AC3E}">
        <p14:creationId xmlns:p14="http://schemas.microsoft.com/office/powerpoint/2010/main" val="2854972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pPr marL="0" lvl="0" indent="0" rtl="0">
              <a:lnSpc>
                <a:spcPct val="150000"/>
              </a:lnSpc>
              <a:spcBef>
                <a:spcPts val="0"/>
              </a:spcBef>
              <a:spcAft>
                <a:spcPts val="0"/>
              </a:spcAft>
              <a:buNone/>
            </a:pPr>
            <a:r>
              <a:rPr lang="en-US" sz="1200" b="0" i="0" kern="1200" dirty="0">
                <a:solidFill>
                  <a:schemeClr val="tx1"/>
                </a:solidFill>
                <a:effectLst/>
                <a:latin typeface="+mn-lt"/>
                <a:ea typeface="+mn-ea"/>
                <a:cs typeface="+mn-cs"/>
              </a:rPr>
              <a:t>The next technique is Stratified sampling. With stratified sampling, </a:t>
            </a:r>
            <a:r>
              <a:rPr lang="en-US" b="1" dirty="0">
                <a:sym typeface="Calibri"/>
              </a:rPr>
              <a:t>&lt;Click Event&gt; </a:t>
            </a:r>
            <a:r>
              <a:rPr lang="en-US" sz="1200" b="0" i="0" kern="1200" dirty="0">
                <a:solidFill>
                  <a:schemeClr val="tx1"/>
                </a:solidFill>
                <a:effectLst/>
                <a:latin typeface="+mn-lt"/>
                <a:ea typeface="+mn-ea"/>
                <a:cs typeface="+mn-cs"/>
              </a:rPr>
              <a:t>the researcher divides the population into separate groups, called strata. Then, a probability sample is drawn from each group.</a:t>
            </a:r>
          </a:p>
          <a:p>
            <a:pPr marL="0" lvl="0" indent="0" rtl="0">
              <a:lnSpc>
                <a:spcPct val="150000"/>
              </a:lnSpc>
              <a:spcBef>
                <a:spcPts val="0"/>
              </a:spcBef>
              <a:spcAft>
                <a:spcPts val="0"/>
              </a:spcAft>
              <a:buNone/>
            </a:pPr>
            <a:endParaRPr lang="en-US" sz="1200" b="0" i="0" kern="1200" dirty="0">
              <a:solidFill>
                <a:schemeClr val="tx1"/>
              </a:solidFill>
              <a:effectLst/>
              <a:latin typeface="+mn-lt"/>
              <a:ea typeface="+mn-ea"/>
              <a:cs typeface="+mn-cs"/>
            </a:endParaRPr>
          </a:p>
          <a:p>
            <a:pPr marL="0" lvl="0" indent="0" rtl="0">
              <a:lnSpc>
                <a:spcPct val="150000"/>
              </a:lnSpc>
              <a:spcBef>
                <a:spcPts val="0"/>
              </a:spcBef>
              <a:spcAft>
                <a:spcPts val="0"/>
              </a:spcAft>
              <a:buNone/>
            </a:pPr>
            <a:r>
              <a:rPr lang="en-US" sz="1200" b="0" i="0" kern="1200" dirty="0">
                <a:solidFill>
                  <a:schemeClr val="tx1"/>
                </a:solidFill>
                <a:effectLst/>
                <a:latin typeface="+mn-lt"/>
                <a:ea typeface="+mn-ea"/>
                <a:cs typeface="+mn-cs"/>
              </a:rPr>
              <a:t>Let’s consider a situation </a:t>
            </a:r>
            <a:r>
              <a:rPr lang="en-US" b="1" dirty="0">
                <a:sym typeface="Calibri"/>
              </a:rPr>
              <a:t>&lt;Click Event&gt; </a:t>
            </a:r>
            <a:r>
              <a:rPr lang="en-US" sz="1200" b="0" i="0" kern="1200" dirty="0">
                <a:solidFill>
                  <a:schemeClr val="tx1"/>
                </a:solidFill>
                <a:effectLst/>
                <a:latin typeface="+mn-lt"/>
                <a:ea typeface="+mn-ea"/>
                <a:cs typeface="+mn-cs"/>
              </a:rPr>
              <a:t>where a research team is seeking opinions about religion amongst various age groups. Instead of collecting feedback from 326,044,985 U.S citizens, random samples of around 10000 can be selected for research. These 10000 citizens can be divided into strata according to age, that is, groups of 18-29, 30-39, 40-49, 50-59, and 60 and above. Here each stratum will have distinct members and number of members will also be distinct.</a:t>
            </a:r>
            <a:endParaRPr lang="en-US" b="0" i="0" dirty="0"/>
          </a:p>
        </p:txBody>
      </p:sp>
    </p:spTree>
    <p:extLst>
      <p:ext uri="{BB962C8B-B14F-4D97-AF65-F5344CB8AC3E}">
        <p14:creationId xmlns:p14="http://schemas.microsoft.com/office/powerpoint/2010/main" val="32703972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sz="1200" b="0" i="0" kern="1200" dirty="0">
                <a:solidFill>
                  <a:schemeClr val="tx1"/>
                </a:solidFill>
                <a:effectLst/>
                <a:latin typeface="+mn-lt"/>
                <a:ea typeface="+mn-ea"/>
                <a:cs typeface="+mn-cs"/>
              </a:rPr>
              <a:t>Cluster sampling is a sampling technique that divides the main population into various sections (clusters). In this sampling technique, analysis is carried out on a sample which consists of multiple sample parameters such as demographics, habits, background – or any other population attribute which may be the focus of conducted research. It is usually used when groups that are similar yet internally diverse form a statistical population.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Instead of selecting the entire population of data, cluster sampling allows the researchers to collect data by bifurcating the data into small, more effective groups.</a:t>
            </a:r>
          </a:p>
          <a:p>
            <a:pPr marL="0" lvl="0" indent="0" rtl="0">
              <a:lnSpc>
                <a:spcPct val="150000"/>
              </a:lnSpc>
              <a:spcBef>
                <a:spcPts val="0"/>
              </a:spcBef>
              <a:spcAft>
                <a:spcPts val="0"/>
              </a:spcAft>
              <a:buNone/>
            </a:pPr>
            <a:endParaRPr lang="en-US" b="0" i="0" dirty="0"/>
          </a:p>
          <a:p>
            <a:pPr marL="0" lvl="0" indent="0" rtl="0">
              <a:lnSpc>
                <a:spcPct val="150000"/>
              </a:lnSpc>
              <a:spcBef>
                <a:spcPts val="0"/>
              </a:spcBef>
              <a:spcAft>
                <a:spcPts val="0"/>
              </a:spcAft>
              <a:buNone/>
            </a:pPr>
            <a:r>
              <a:rPr lang="en-US" sz="1200" b="0" i="0" kern="1200" dirty="0">
                <a:solidFill>
                  <a:schemeClr val="tx1"/>
                </a:solidFill>
                <a:effectLst/>
                <a:latin typeface="+mn-lt"/>
                <a:ea typeface="+mn-ea"/>
                <a:cs typeface="+mn-cs"/>
              </a:rPr>
              <a:t>Let’s consider a scenario </a:t>
            </a:r>
            <a:r>
              <a:rPr lang="en-US" b="1" dirty="0">
                <a:sym typeface="Calibri"/>
              </a:rPr>
              <a:t>&lt;Click Event&gt; </a:t>
            </a:r>
            <a:r>
              <a:rPr lang="en-US" sz="1200" b="0" i="0" kern="1200" dirty="0">
                <a:solidFill>
                  <a:schemeClr val="tx1"/>
                </a:solidFill>
                <a:effectLst/>
                <a:latin typeface="+mn-lt"/>
                <a:ea typeface="+mn-ea"/>
                <a:cs typeface="+mn-cs"/>
              </a:rPr>
              <a:t>where an organization is looking to survey the performance of smartphones across USA. They can divide the entire country’s population</a:t>
            </a:r>
            <a:r>
              <a:rPr lang="en-US" b="1" dirty="0">
                <a:sym typeface="Calibri"/>
              </a:rPr>
              <a:t>&lt;Click Event&gt; </a:t>
            </a:r>
            <a:r>
              <a:rPr lang="en-US" sz="1200" b="0" i="0" kern="1200" dirty="0">
                <a:solidFill>
                  <a:schemeClr val="tx1"/>
                </a:solidFill>
                <a:effectLst/>
                <a:latin typeface="+mn-lt"/>
                <a:ea typeface="+mn-ea"/>
                <a:cs typeface="+mn-cs"/>
              </a:rPr>
              <a:t> into cities that is clusters, and further </a:t>
            </a:r>
            <a:r>
              <a:rPr lang="en-US" b="1" dirty="0">
                <a:sym typeface="Calibri"/>
              </a:rPr>
              <a:t>&lt;Click Event&gt; </a:t>
            </a:r>
            <a:r>
              <a:rPr lang="en-US" sz="1200" b="0" i="0" kern="1200" dirty="0">
                <a:solidFill>
                  <a:schemeClr val="tx1"/>
                </a:solidFill>
                <a:effectLst/>
                <a:latin typeface="+mn-lt"/>
                <a:ea typeface="+mn-ea"/>
                <a:cs typeface="+mn-cs"/>
              </a:rPr>
              <a:t>select cities with the highest population and also </a:t>
            </a:r>
            <a:r>
              <a:rPr lang="en-US" b="1" dirty="0">
                <a:sym typeface="Calibri"/>
              </a:rPr>
              <a:t>&lt;Click Event&gt; </a:t>
            </a:r>
            <a:r>
              <a:rPr lang="en-US" sz="1200" b="0" i="0" kern="1200" dirty="0">
                <a:solidFill>
                  <a:schemeClr val="tx1"/>
                </a:solidFill>
                <a:effectLst/>
                <a:latin typeface="+mn-lt"/>
                <a:ea typeface="+mn-ea"/>
                <a:cs typeface="+mn-cs"/>
              </a:rPr>
              <a:t>filter those using mobile devices. This multiple stage sampling is known as cluster sampling.  </a:t>
            </a:r>
            <a:endParaRPr lang="en-US" b="0" i="0" dirty="0"/>
          </a:p>
        </p:txBody>
      </p:sp>
    </p:spTree>
    <p:extLst>
      <p:ext uri="{BB962C8B-B14F-4D97-AF65-F5344CB8AC3E}">
        <p14:creationId xmlns:p14="http://schemas.microsoft.com/office/powerpoint/2010/main" val="1108600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sz="1200" b="0" i="0" kern="1200" dirty="0">
                <a:solidFill>
                  <a:schemeClr val="tx1"/>
                </a:solidFill>
                <a:effectLst/>
                <a:latin typeface="+mn-lt"/>
                <a:ea typeface="+mn-ea"/>
                <a:cs typeface="+mn-cs"/>
              </a:rPr>
              <a:t>As we have already discussed, Statistics is concerned with developing and studying different methods for collecting, analyzing and presenting the empirical data.</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field of statistics is composed of two broad categories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the first category is Descriptive and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the second category is inferential statistics. Both of them give us different insights about the data. One alone doesn’t not help us much to understand the complete picture of our data but using both of them together gives us a powerful tool for description and prediction.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let us get the basic idea of what they are?</a:t>
            </a:r>
          </a:p>
        </p:txBody>
      </p:sp>
    </p:spTree>
    <p:extLst>
      <p:ext uri="{BB962C8B-B14F-4D97-AF65-F5344CB8AC3E}">
        <p14:creationId xmlns:p14="http://schemas.microsoft.com/office/powerpoint/2010/main" val="362272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sz="1200" b="0" i="0" kern="1200" dirty="0">
                <a:solidFill>
                  <a:schemeClr val="tx1"/>
                </a:solidFill>
                <a:effectLst/>
                <a:latin typeface="+mn-lt"/>
                <a:ea typeface="+mn-ea"/>
                <a:cs typeface="+mn-cs"/>
              </a:rPr>
              <a:t>So, what is Descriptive Statistics?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Descriptive Statistics is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the</a:t>
            </a:r>
            <a:r>
              <a:rPr lang="en-US" sz="1200" dirty="0">
                <a:sym typeface="Calibri"/>
              </a:rPr>
              <a:t> analysis of data that helps to describe, show or summarize data in a meaningful way. </a:t>
            </a:r>
            <a:r>
              <a:rPr lang="en-US" sz="1200" b="0" i="0" kern="1200" dirty="0">
                <a:solidFill>
                  <a:schemeClr val="tx1"/>
                </a:solidFill>
                <a:effectLst/>
                <a:latin typeface="+mn-lt"/>
                <a:ea typeface="+mn-ea"/>
                <a:cs typeface="+mn-cs"/>
              </a:rPr>
              <a:t>Data can be summarized and represented in an accurate way using charts, tables and graphs. It </a:t>
            </a:r>
            <a:r>
              <a:rPr lang="en-US" sz="1200" kern="1200" dirty="0">
                <a:solidFill>
                  <a:schemeClr val="tx1"/>
                </a:solidFill>
                <a:effectLst/>
                <a:latin typeface="+mn-lt"/>
                <a:ea typeface="+mn-ea"/>
                <a:cs typeface="+mn-cs"/>
              </a:rPr>
              <a:t>do not allow us to make conclusions beyond the data which we have analyzed or reached conclusions. With descriptive statistics, we will not receive any uncertainty because we are describing only the people or the items that we actually wants to measure, here we are not inferring the properties of a larger population. </a:t>
            </a:r>
          </a:p>
          <a:p>
            <a:endParaRPr lang="en-US" sz="1200" b="0" i="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descriptive statistics is actual very important because if we have not presented our data in this way then it would be very hard to visualize what the data is showing especially if there are lot of node for descriptive analytics. The descriptive statistics helps us to present the data in a more meaningful by which it allow us to make simply interpretation of the data. </a:t>
            </a:r>
            <a:r>
              <a:rPr lang="en-US" sz="1200" b="0" i="0" kern="1200" dirty="0">
                <a:solidFill>
                  <a:schemeClr val="tx1"/>
                </a:solidFill>
                <a:effectLst/>
                <a:latin typeface="+mn-lt"/>
                <a:ea typeface="+mn-ea"/>
                <a:cs typeface="+mn-cs"/>
              </a:rPr>
              <a:t>For example if we have marks of 1000 students and we may be interested in the overall performance of those students and the distribution as well as the spread of marks. Descriptive statistics provides us the tools to define our data in a most understandable and appropriate way.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a nutshell, descriptive statistics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just describes and summarizes data but do not allow us to draw conclusions about the whole population from which we took the sample.</a:t>
            </a:r>
          </a:p>
          <a:p>
            <a:br>
              <a:rPr lang="en-US" dirty="0">
                <a:effectLst/>
              </a:rPr>
            </a:br>
            <a:endParaRPr lang="en-US"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7669799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sz="1200" b="0" i="0" kern="1200" dirty="0">
                <a:solidFill>
                  <a:schemeClr val="tx1"/>
                </a:solidFill>
                <a:effectLst/>
                <a:latin typeface="+mn-lt"/>
                <a:ea typeface="+mn-ea"/>
                <a:cs typeface="+mn-cs"/>
              </a:rPr>
              <a:t>And Inferential Statistics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is about using data from sample and then making inferences about the larger population from which the sample is drawn. The goal of the inferential statistics is to draw conclusions from a sample and generalize them to the population. </a:t>
            </a:r>
          </a:p>
          <a:p>
            <a:endParaRPr lang="en-US" sz="1200" b="0" i="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so it is very important that our sample accurately reflect the population, that the reason why sampling techniques is very important as this sample dataset reflect the whole population and then only when we are doing any kind of influential statistic like the mean of sample could be similar to the mean of the whole population and in case if our sample is not correct or not actually reflecting the whole population then if we do any kind of inferencing then that would be wrong because our sample is not reflecting the whole population. </a:t>
            </a:r>
          </a:p>
          <a:p>
            <a:r>
              <a:rPr lang="en-US" sz="1200" b="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For example, suppose we are interested in the exam marks of all the students in UK. But it is not feasible to measure the exam marks of all the students in UK. So now we will measure the marks of a smaller sample of students, that can be 1000 students. This 1000 students sample will now represent the large population of UK students. And we would consider this sample for our statistical study for studying the population from which it’s inferred. That the reason </a:t>
            </a:r>
            <a:r>
              <a:rPr lang="en-US" sz="1200" b="0" kern="1200" dirty="0">
                <a:solidFill>
                  <a:schemeClr val="tx1"/>
                </a:solidFill>
                <a:effectLst/>
                <a:latin typeface="+mn-lt"/>
                <a:ea typeface="+mn-ea"/>
                <a:cs typeface="+mn-cs"/>
              </a:rPr>
              <a:t>it is important that our sample should accurately represents the whole population.  </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Sometime, the inferential statistics is also called as inductive statistics </a:t>
            </a:r>
          </a:p>
          <a:p>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In a nutshell, Inferential statistics </a:t>
            </a:r>
            <a:r>
              <a:rPr lang="en-US" sz="1200" b="1" i="0" kern="1200" dirty="0">
                <a:solidFill>
                  <a:schemeClr val="tx1"/>
                </a:solidFill>
                <a:effectLst/>
                <a:latin typeface="+mn-lt"/>
                <a:ea typeface="+mn-ea"/>
                <a:cs typeface="+mn-cs"/>
              </a:rPr>
              <a:t>&lt;Click Event&gt; </a:t>
            </a:r>
            <a:r>
              <a:rPr lang="en-US" sz="1200" b="0" kern="1200" dirty="0">
                <a:solidFill>
                  <a:schemeClr val="tx1"/>
                </a:solidFill>
                <a:effectLst/>
                <a:latin typeface="+mn-lt"/>
                <a:ea typeface="+mn-ea"/>
                <a:cs typeface="+mn-cs"/>
              </a:rPr>
              <a:t>makes inferences about populations using data drawn from the population. Instead of using the entire population to gather the data, the statistician will collect a sample and make inferences about the entire population using the sample.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br>
              <a:rPr lang="en-US" dirty="0">
                <a:effectLst/>
              </a:rPr>
            </a:br>
            <a:endParaRPr lang="en-US"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62201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Skewness in statistics represents an imbalance and asymmetry from the mean of a data distribution.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 If you look at a normal data distribution using a bell curve, the curve will be perfectly symmetrical. Now, this doesn't happen all that often!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In order to fully understand when a data distribution is imperfect and skewed, let's look at a normal data distribution and symmetrical bell curve.</a:t>
            </a:r>
          </a:p>
        </p:txBody>
      </p:sp>
    </p:spTree>
    <p:extLst>
      <p:ext uri="{BB962C8B-B14F-4D97-AF65-F5344CB8AC3E}">
        <p14:creationId xmlns:p14="http://schemas.microsoft.com/office/powerpoint/2010/main" val="5430322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First, let me remind you of a few basic terms</a:t>
            </a:r>
          </a:p>
          <a:p>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Mean is the average of the numbers in the data distribution</a:t>
            </a:r>
          </a:p>
          <a:p>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Median is the number that falls directly in the middle of the data distribution</a:t>
            </a:r>
          </a:p>
          <a:p>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Mode is the number that appears most frequently in the data distribution</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F4AD914-84D8-4A38-8877-507C2A8A7DEF}" type="slidenum">
              <a:rPr lang="en-US" smtClean="0"/>
              <a:t>22</a:t>
            </a:fld>
            <a:endParaRPr lang="en-US"/>
          </a:p>
        </p:txBody>
      </p:sp>
    </p:spTree>
    <p:extLst>
      <p:ext uri="{BB962C8B-B14F-4D97-AF65-F5344CB8AC3E}">
        <p14:creationId xmlns:p14="http://schemas.microsoft.com/office/powerpoint/2010/main" val="35435454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In a normal data distribution, the mean is directly in the middle and top point of the bell curve. </a:t>
            </a:r>
          </a:p>
        </p:txBody>
      </p:sp>
    </p:spTree>
    <p:extLst>
      <p:ext uri="{BB962C8B-B14F-4D97-AF65-F5344CB8AC3E}">
        <p14:creationId xmlns:p14="http://schemas.microsoft.com/office/powerpoint/2010/main" val="40196588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Imagine that Mrs. John wanted to teach her high school statistics class on the first day about data distributions, standard deviations, and bell curves. She asks her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16 student class to secretly divulge their summer job incomes. Each student provides Mrs. john with a piece of paper with their income.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She rounds each income level to the nearest 500 and makes a chart.</a:t>
            </a:r>
          </a:p>
          <a:p>
            <a:r>
              <a:rPr lang="en-US" sz="1200" kern="1200" dirty="0">
                <a:solidFill>
                  <a:schemeClr val="tx1"/>
                </a:solidFill>
                <a:effectLst/>
                <a:latin typeface="+mn-lt"/>
                <a:ea typeface="+mn-ea"/>
                <a:cs typeface="+mn-cs"/>
              </a:rPr>
              <a:t>Now that we see the data on a chart, we can see that four of the students made about $2,000 in total over the summer. If we find the mean, we see that it is $2,000. The mode and median in this data distribution also happen to be $2,000. </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In a normal data distribution and perfectly symmetrical bell curve, the median and mean are always the same value. Take a look at the graph of the data which represents a normal bell curve so, no skewness at all!.</a:t>
            </a: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24</a:t>
            </a:fld>
            <a:endParaRPr lang="en-US"/>
          </a:p>
        </p:txBody>
      </p:sp>
    </p:spTree>
    <p:extLst>
      <p:ext uri="{BB962C8B-B14F-4D97-AF65-F5344CB8AC3E}">
        <p14:creationId xmlns:p14="http://schemas.microsoft.com/office/powerpoint/2010/main" val="417728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7C141F19-B961-43E9-B526-88CEEBF0A18B}"/>
              </a:ext>
            </a:extLst>
          </p:cNvPr>
          <p:cNvSpPr>
            <a:spLocks noGrp="1"/>
          </p:cNvSpPr>
          <p:nvPr>
            <p:ph type="body" idx="1"/>
          </p:nvPr>
        </p:nvSpPr>
        <p:spPr/>
        <p:txBody>
          <a:bodyPr/>
          <a:lstStyle/>
          <a:p>
            <a:r>
              <a:rPr lang="en-US" b="0" dirty="0"/>
              <a:t>Let begin with our understanding about </a:t>
            </a:r>
            <a:r>
              <a:rPr kumimoji="0" lang="en-US" sz="1200" b="0" u="none" strike="noStrike" kern="1200" cap="none" spc="0" normalizeH="0" baseline="0" noProof="0" dirty="0">
                <a:ln>
                  <a:noFill/>
                </a:ln>
                <a:solidFill>
                  <a:prstClr val="black"/>
                </a:solidFill>
                <a:effectLst/>
                <a:uLnTx/>
                <a:uFillTx/>
                <a:latin typeface="+mn-lt"/>
                <a:ea typeface="+mn-ea"/>
                <a:cs typeface="+mn-cs"/>
              </a:rPr>
              <a:t>Population </a:t>
            </a:r>
            <a:r>
              <a:rPr lang="en-US" sz="1200" b="0" dirty="0">
                <a:solidFill>
                  <a:srgbClr val="000000"/>
                </a:solidFill>
                <a:ea typeface="Calibri"/>
                <a:cs typeface="Calibri"/>
                <a:sym typeface="Calibri"/>
              </a:rPr>
              <a:t>&amp; Sample. </a:t>
            </a:r>
          </a:p>
          <a:p>
            <a:endParaRPr lang="en-US" sz="1200" b="0" dirty="0">
              <a:solidFill>
                <a:srgbClr val="000000"/>
              </a:solidFill>
              <a:cs typeface="Calibri"/>
              <a:sym typeface="Calibri"/>
            </a:endParaRPr>
          </a:p>
          <a:p>
            <a:r>
              <a:rPr lang="en-US" sz="1200" b="0" dirty="0">
                <a:solidFill>
                  <a:srgbClr val="000000"/>
                </a:solidFill>
                <a:ea typeface="Calibri"/>
                <a:cs typeface="Calibri"/>
                <a:sym typeface="Calibri"/>
              </a:rPr>
              <a:t>A population </a:t>
            </a:r>
            <a:r>
              <a:rPr lang="en-US" sz="1200" b="1" dirty="0">
                <a:solidFill>
                  <a:srgbClr val="000000"/>
                </a:solidFill>
                <a:ea typeface="Calibri"/>
                <a:cs typeface="Calibri"/>
                <a:sym typeface="Calibri"/>
              </a:rPr>
              <a:t>&lt;Click Event&gt; </a:t>
            </a:r>
            <a:r>
              <a:rPr lang="en-US" sz="1200" b="0" dirty="0">
                <a:solidFill>
                  <a:srgbClr val="000000"/>
                </a:solidFill>
                <a:ea typeface="Calibri"/>
                <a:cs typeface="Calibri"/>
                <a:sym typeface="Calibri"/>
              </a:rPr>
              <a:t>includes all of the elements from a set of data. </a:t>
            </a:r>
            <a:r>
              <a:rPr lang="en-US" sz="1200" kern="1200" dirty="0">
                <a:solidFill>
                  <a:schemeClr val="tx1"/>
                </a:solidFill>
                <a:effectLst/>
                <a:latin typeface="+mn-lt"/>
                <a:ea typeface="+mn-ea"/>
                <a:cs typeface="+mn-cs"/>
              </a:rPr>
              <a:t>so the whole data set where we have all data of our interest is define as Population. </a:t>
            </a:r>
          </a:p>
          <a:p>
            <a:endParaRPr lang="en-US" sz="1200" b="0" kern="1200" dirty="0">
              <a:solidFill>
                <a:schemeClr val="tx1"/>
              </a:solidFill>
              <a:effectLst/>
              <a:latin typeface="+mn-lt"/>
              <a:ea typeface="+mn-ea"/>
              <a:cs typeface="+mn-cs"/>
              <a:sym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000000"/>
                </a:solidFill>
                <a:ea typeface="Calibri"/>
                <a:cs typeface="Calibri"/>
                <a:sym typeface="Calibri"/>
              </a:rPr>
              <a:t>And a </a:t>
            </a:r>
            <a:r>
              <a:rPr lang="en-US" sz="1200" b="1" kern="1200" dirty="0">
                <a:solidFill>
                  <a:srgbClr val="000000"/>
                </a:solidFill>
                <a:ea typeface="Calibri"/>
                <a:cs typeface="Calibri"/>
                <a:sym typeface="Calibri"/>
              </a:rPr>
              <a:t>sample</a:t>
            </a:r>
            <a:r>
              <a:rPr lang="en-US" sz="1200" kern="1200" dirty="0">
                <a:solidFill>
                  <a:srgbClr val="000000"/>
                </a:solidFill>
                <a:ea typeface="Calibri"/>
                <a:cs typeface="Calibri"/>
                <a:sym typeface="Calibri"/>
              </a:rPr>
              <a:t> </a:t>
            </a:r>
            <a:r>
              <a:rPr lang="en-US" sz="1200" b="1" dirty="0">
                <a:solidFill>
                  <a:srgbClr val="000000"/>
                </a:solidFill>
                <a:ea typeface="Calibri"/>
                <a:cs typeface="Calibri"/>
                <a:sym typeface="Calibri"/>
              </a:rPr>
              <a:t>&lt;Click Event&gt; </a:t>
            </a:r>
            <a:r>
              <a:rPr lang="en-US" sz="1200" kern="1200" dirty="0">
                <a:solidFill>
                  <a:srgbClr val="000000"/>
                </a:solidFill>
                <a:ea typeface="Calibri"/>
                <a:cs typeface="Calibri"/>
                <a:sym typeface="Calibri"/>
              </a:rPr>
              <a:t>consists one or more observations drawn from the population. </a:t>
            </a:r>
            <a:r>
              <a:rPr lang="en-US" sz="1200" b="0" i="0" kern="1200" dirty="0">
                <a:solidFill>
                  <a:schemeClr val="tx1"/>
                </a:solidFill>
                <a:effectLst/>
                <a:latin typeface="+mn-lt"/>
                <a:ea typeface="+mn-ea"/>
                <a:cs typeface="+mn-cs"/>
              </a:rPr>
              <a:t>We can also say </a:t>
            </a:r>
            <a:endParaRPr lang="en-US" sz="1200" kern="1200" dirty="0">
              <a:solidFill>
                <a:srgbClr val="000000"/>
              </a:solidFill>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rgbClr val="000000"/>
              </a:solidFill>
              <a:ea typeface="Calibri"/>
              <a:cs typeface="Calibri"/>
              <a:sym typeface="Calibri"/>
            </a:endParaRPr>
          </a:p>
          <a:p>
            <a:endParaRPr lang="en-US" sz="1200" b="0" dirty="0">
              <a:solidFill>
                <a:srgbClr val="000000"/>
              </a:solidFill>
              <a:ea typeface="Calibri"/>
              <a:cs typeface="Calibri"/>
              <a:sym typeface="Calibri"/>
            </a:endParaRPr>
          </a:p>
          <a:p>
            <a:endParaRPr lang="en-US" b="0" dirty="0"/>
          </a:p>
        </p:txBody>
      </p:sp>
    </p:spTree>
    <p:extLst>
      <p:ext uri="{BB962C8B-B14F-4D97-AF65-F5344CB8AC3E}">
        <p14:creationId xmlns:p14="http://schemas.microsoft.com/office/powerpoint/2010/main" val="35751255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we will</a:t>
            </a:r>
            <a:r>
              <a:rPr lang="en-US" sz="1200" kern="1200" baseline="0" dirty="0">
                <a:solidFill>
                  <a:schemeClr val="tx1"/>
                </a:solidFill>
                <a:effectLst/>
                <a:latin typeface="+mn-lt"/>
                <a:ea typeface="+mn-ea"/>
                <a:cs typeface="+mn-cs"/>
              </a:rPr>
              <a:t> look at the p</a:t>
            </a:r>
            <a:r>
              <a:rPr lang="en-US" sz="1200" kern="1200" dirty="0">
                <a:solidFill>
                  <a:schemeClr val="tx1"/>
                </a:solidFill>
                <a:effectLst/>
                <a:latin typeface="+mn-lt"/>
                <a:ea typeface="+mn-ea"/>
                <a:cs typeface="+mn-cs"/>
              </a:rPr>
              <a:t>roperties of Skewed Bell Curves</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In a symmetric bell curve, the mean, median, and mode are all the same value. How easy is that? But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in a skewed distribution, the mean, median, and mode are all different values. You can see this represented in this image.</a:t>
            </a:r>
          </a:p>
          <a:p>
            <a:endParaRPr lang="en-US" sz="1200" kern="1200" dirty="0">
              <a:solidFill>
                <a:schemeClr val="tx1"/>
              </a:solidFill>
              <a:effectLst/>
              <a:latin typeface="+mn-lt"/>
              <a:ea typeface="+mn-ea"/>
              <a:cs typeface="+mn-cs"/>
            </a:endParaRP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25</a:t>
            </a:fld>
            <a:endParaRPr lang="en-US"/>
          </a:p>
        </p:txBody>
      </p:sp>
    </p:spTree>
    <p:extLst>
      <p:ext uri="{BB962C8B-B14F-4D97-AF65-F5344CB8AC3E}">
        <p14:creationId xmlns:p14="http://schemas.microsoft.com/office/powerpoint/2010/main" val="21200402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skewed data distribution or bell curve can be either positive or negative.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A positive skew means that the extreme data results are larger. This skews the data in that it brings the mean (average) up. The mean will be larger than the median in a skewed data set.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A negative skew means the opposite: that the extreme data results are smaller. This means that the mean is brought down, and the median is larger than the mean.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26</a:t>
            </a:fld>
            <a:endParaRPr lang="en-US"/>
          </a:p>
        </p:txBody>
      </p:sp>
    </p:spTree>
    <p:extLst>
      <p:ext uri="{BB962C8B-B14F-4D97-AF65-F5344CB8AC3E}">
        <p14:creationId xmlns:p14="http://schemas.microsoft.com/office/powerpoint/2010/main" val="23727994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A binomial distribution is a specific probability distribution. It is used to model the probability of obtaining one of two outcomes, a certain number of times (</a:t>
            </a:r>
            <a:r>
              <a:rPr lang="en-US" sz="1200" b="0" i="1" kern="1200" dirty="0">
                <a:solidFill>
                  <a:schemeClr val="tx1"/>
                </a:solidFill>
                <a:effectLst/>
                <a:latin typeface="+mn-lt"/>
                <a:ea typeface="+mn-ea"/>
                <a:cs typeface="+mn-cs"/>
              </a:rPr>
              <a:t>k</a:t>
            </a:r>
            <a:r>
              <a:rPr lang="en-US" sz="1200" b="0" kern="1200" dirty="0">
                <a:solidFill>
                  <a:schemeClr val="tx1"/>
                </a:solidFill>
                <a:effectLst/>
                <a:latin typeface="+mn-lt"/>
                <a:ea typeface="+mn-ea"/>
                <a:cs typeface="+mn-cs"/>
              </a:rPr>
              <a:t>), out of fixed number of trials (</a:t>
            </a:r>
            <a:r>
              <a:rPr lang="en-US" sz="1200" b="0" i="1" kern="1200" dirty="0">
                <a:solidFill>
                  <a:schemeClr val="tx1"/>
                </a:solidFill>
                <a:effectLst/>
                <a:latin typeface="+mn-lt"/>
                <a:ea typeface="+mn-ea"/>
                <a:cs typeface="+mn-cs"/>
              </a:rPr>
              <a:t>N</a:t>
            </a:r>
            <a:r>
              <a:rPr lang="en-US" sz="1200" b="0" kern="1200" dirty="0">
                <a:solidFill>
                  <a:schemeClr val="tx1"/>
                </a:solidFill>
                <a:effectLst/>
                <a:latin typeface="+mn-lt"/>
                <a:ea typeface="+mn-ea"/>
                <a:cs typeface="+mn-cs"/>
              </a:rPr>
              <a:t>) of a discrete random event.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binomial distribution has only two outcomes: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the expected outcome is called a success and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any other outcome is a failure. The probability of a successful outcome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is </a:t>
            </a:r>
            <a:r>
              <a:rPr lang="en-US" sz="1200" i="1" kern="1200" dirty="0">
                <a:solidFill>
                  <a:schemeClr val="tx1"/>
                </a:solidFill>
                <a:effectLst/>
                <a:latin typeface="+mn-lt"/>
                <a:ea typeface="+mn-ea"/>
                <a:cs typeface="+mn-cs"/>
              </a:rPr>
              <a:t>p</a:t>
            </a:r>
            <a:r>
              <a:rPr lang="en-US" sz="1200" kern="1200" dirty="0">
                <a:solidFill>
                  <a:schemeClr val="tx1"/>
                </a:solidFill>
                <a:effectLst/>
                <a:latin typeface="+mn-lt"/>
                <a:ea typeface="+mn-ea"/>
                <a:cs typeface="+mn-cs"/>
              </a:rPr>
              <a:t> and the probability of a failure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is 1 - </a:t>
            </a:r>
            <a:r>
              <a:rPr lang="en-US" sz="1200" i="1" kern="1200" dirty="0">
                <a:solidFill>
                  <a:schemeClr val="tx1"/>
                </a:solidFill>
                <a:effectLst/>
                <a:latin typeface="+mn-lt"/>
                <a:ea typeface="+mn-ea"/>
                <a:cs typeface="+mn-cs"/>
              </a:rPr>
              <a:t>p</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28</a:t>
            </a:fld>
            <a:endParaRPr lang="en-US"/>
          </a:p>
        </p:txBody>
      </p:sp>
    </p:spTree>
    <p:extLst>
      <p:ext uri="{BB962C8B-B14F-4D97-AF65-F5344CB8AC3E}">
        <p14:creationId xmlns:p14="http://schemas.microsoft.com/office/powerpoint/2010/main" val="4872511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 A coin flip is a great example of this, because every time you flip the coin, it has to land on either heads or tails. </a:t>
            </a:r>
            <a:r>
              <a:rPr lang="en-US" sz="1200" b="1" kern="1200" dirty="0">
                <a:solidFill>
                  <a:schemeClr val="tx1"/>
                </a:solidFill>
                <a:effectLst/>
                <a:latin typeface="+mn-lt"/>
                <a:ea typeface="+mn-ea"/>
                <a:cs typeface="+mn-cs"/>
              </a:rPr>
              <a:t>&lt;Click Event&gt;</a:t>
            </a:r>
            <a:r>
              <a:rPr lang="en-US" sz="1200" b="0" i="0" kern="1200" dirty="0">
                <a:solidFill>
                  <a:schemeClr val="tx1"/>
                </a:solidFill>
                <a:effectLst/>
                <a:latin typeface="+mn-lt"/>
                <a:ea typeface="+mn-ea"/>
                <a:cs typeface="+mn-cs"/>
              </a:rPr>
              <a:t>The </a:t>
            </a:r>
            <a:r>
              <a:rPr lang="en-US" sz="1200" b="0" dirty="0">
                <a:solidFill>
                  <a:srgbClr val="6A6393"/>
                </a:solidFill>
                <a:latin typeface="Arial"/>
                <a:cs typeface="Arial"/>
              </a:rPr>
              <a:t>Binomial Distribution</a:t>
            </a:r>
          </a:p>
          <a:p>
            <a:r>
              <a:rPr lang="en-US" sz="1200" b="0" i="0" kern="1200" dirty="0">
                <a:solidFill>
                  <a:schemeClr val="tx1"/>
                </a:solidFill>
                <a:effectLst/>
                <a:latin typeface="+mn-lt"/>
                <a:ea typeface="+mn-ea"/>
                <a:cs typeface="+mn-cs"/>
              </a:rPr>
              <a:t> always means </a:t>
            </a:r>
            <a:r>
              <a:rPr lang="en-US" sz="1200" b="0" i="1" kern="1200" dirty="0">
                <a:solidFill>
                  <a:schemeClr val="tx1"/>
                </a:solidFill>
                <a:effectLst/>
                <a:latin typeface="+mn-lt"/>
                <a:ea typeface="+mn-ea"/>
                <a:cs typeface="+mn-cs"/>
              </a:rPr>
              <a:t>two</a:t>
            </a:r>
            <a:r>
              <a:rPr lang="en-US" sz="1200" b="0" i="0" kern="1200" dirty="0">
                <a:solidFill>
                  <a:schemeClr val="tx1"/>
                </a:solidFill>
                <a:effectLst/>
                <a:latin typeface="+mn-lt"/>
                <a:ea typeface="+mn-ea"/>
                <a:cs typeface="+mn-cs"/>
              </a:rPr>
              <a:t>, so think of this to remember that a binomial experiment is one in which there are two possible outcomes.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It's also important that the probability of success (represented by the symbol </a:t>
            </a:r>
            <a:r>
              <a:rPr lang="en-US" sz="1200" b="0" i="1" kern="1200" dirty="0">
                <a:solidFill>
                  <a:schemeClr val="tx1"/>
                </a:solidFill>
                <a:effectLst/>
                <a:latin typeface="+mn-lt"/>
                <a:ea typeface="+mn-ea"/>
                <a:cs typeface="+mn-cs"/>
              </a:rPr>
              <a:t>p</a:t>
            </a:r>
            <a:r>
              <a:rPr lang="en-US" sz="1200" b="0" i="0" kern="1200" dirty="0">
                <a:solidFill>
                  <a:schemeClr val="tx1"/>
                </a:solidFill>
                <a:effectLst/>
                <a:latin typeface="+mn-lt"/>
                <a:ea typeface="+mn-ea"/>
                <a:cs typeface="+mn-cs"/>
              </a:rPr>
              <a:t>) is the same for all the trials. For the coin flip, </a:t>
            </a:r>
            <a:r>
              <a:rPr lang="en-US" sz="1200" b="1"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there is a 50% chance that it will land on heads every time you flip it, so the coin flip experiment meets this condition, too!</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Finally, no matter how many trials are performed (</a:t>
            </a:r>
            <a:r>
              <a:rPr lang="en-US" sz="1200" b="0" i="1" kern="1200" dirty="0">
                <a:solidFill>
                  <a:schemeClr val="tx1"/>
                </a:solidFill>
                <a:effectLst/>
                <a:latin typeface="+mn-lt"/>
                <a:ea typeface="+mn-ea"/>
                <a:cs typeface="+mn-cs"/>
              </a:rPr>
              <a:t>n</a:t>
            </a:r>
            <a:r>
              <a:rPr lang="en-US" sz="1200" b="0" i="0" kern="1200" dirty="0">
                <a:solidFill>
                  <a:schemeClr val="tx1"/>
                </a:solidFill>
                <a:effectLst/>
                <a:latin typeface="+mn-lt"/>
                <a:ea typeface="+mn-ea"/>
                <a:cs typeface="+mn-cs"/>
              </a:rPr>
              <a:t> = the number of trials), each trial must not be affected by the outcome of any other trials. This is also true for the coin flip experiment, because each time you flip the coin, the outcome is not affected by the results of any of the previous trials.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Your coin flip experiment definitely meets all of these requirements, so now we know that it is a binomial experiment.</a:t>
            </a:r>
          </a:p>
        </p:txBody>
      </p:sp>
      <p:sp>
        <p:nvSpPr>
          <p:cNvPr id="4" name="Slide Number Placeholder 3"/>
          <p:cNvSpPr>
            <a:spLocks noGrp="1"/>
          </p:cNvSpPr>
          <p:nvPr>
            <p:ph type="sldNum" sz="quarter" idx="10"/>
          </p:nvPr>
        </p:nvSpPr>
        <p:spPr/>
        <p:txBody>
          <a:bodyPr/>
          <a:lstStyle/>
          <a:p>
            <a:fld id="{8F4AD914-84D8-4A38-8877-507C2A8A7DEF}" type="slidenum">
              <a:rPr lang="en-US" smtClean="0"/>
              <a:t>29</a:t>
            </a:fld>
            <a:endParaRPr lang="en-US"/>
          </a:p>
        </p:txBody>
      </p:sp>
    </p:spTree>
    <p:extLst>
      <p:ext uri="{BB962C8B-B14F-4D97-AF65-F5344CB8AC3E}">
        <p14:creationId xmlns:p14="http://schemas.microsoft.com/office/powerpoint/2010/main" val="42218047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binomial distribution is used to model the probabilities of occurrences when specific rules are met.</a:t>
            </a:r>
          </a:p>
          <a:p>
            <a:r>
              <a:rPr lang="en-US" sz="1200" b="1"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Rule #1: There are only two </a:t>
            </a:r>
            <a:r>
              <a:rPr lang="en-US" sz="1200" b="1" i="0" kern="1200" dirty="0">
                <a:solidFill>
                  <a:schemeClr val="tx1"/>
                </a:solidFill>
                <a:effectLst/>
                <a:latin typeface="+mn-lt"/>
                <a:ea typeface="+mn-ea"/>
                <a:cs typeface="+mn-cs"/>
              </a:rPr>
              <a:t>mutually exclusive</a:t>
            </a:r>
            <a:r>
              <a:rPr lang="en-US" sz="1200" b="0" i="0" kern="1200" dirty="0">
                <a:solidFill>
                  <a:schemeClr val="tx1"/>
                </a:solidFill>
                <a:effectLst/>
                <a:latin typeface="+mn-lt"/>
                <a:ea typeface="+mn-ea"/>
                <a:cs typeface="+mn-cs"/>
              </a:rPr>
              <a:t> outcomes for a discrete random variable i.e., success or failure.</a:t>
            </a:r>
          </a:p>
          <a:p>
            <a:r>
              <a:rPr lang="en-US" sz="1200" b="1"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Rule #2: There is a fixed number of </a:t>
            </a:r>
            <a:r>
              <a:rPr lang="en-US" sz="1200" b="1" i="0" kern="1200" dirty="0">
                <a:solidFill>
                  <a:schemeClr val="tx1"/>
                </a:solidFill>
                <a:effectLst/>
                <a:latin typeface="+mn-lt"/>
                <a:ea typeface="+mn-ea"/>
                <a:cs typeface="+mn-cs"/>
              </a:rPr>
              <a:t>repeated trials</a:t>
            </a:r>
            <a:r>
              <a:rPr lang="en-US" sz="1200" b="0" i="0" kern="1200" dirty="0">
                <a:solidFill>
                  <a:schemeClr val="tx1"/>
                </a:solidFill>
                <a:effectLst/>
                <a:latin typeface="+mn-lt"/>
                <a:ea typeface="+mn-ea"/>
                <a:cs typeface="+mn-cs"/>
              </a:rPr>
              <a:t> i.e., successive tests with no outcome excluded.</a:t>
            </a:r>
          </a:p>
          <a:p>
            <a:r>
              <a:rPr lang="en-US" sz="1200" b="1"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Rule #3: Each trial is an </a:t>
            </a:r>
            <a:r>
              <a:rPr lang="en-US" sz="1200" b="1" i="0" kern="1200" dirty="0">
                <a:solidFill>
                  <a:schemeClr val="tx1"/>
                </a:solidFill>
                <a:effectLst/>
                <a:latin typeface="+mn-lt"/>
                <a:ea typeface="+mn-ea"/>
                <a:cs typeface="+mn-cs"/>
              </a:rPr>
              <a:t>independent event</a:t>
            </a:r>
            <a:r>
              <a:rPr lang="en-US" sz="1200" b="0" i="0" kern="1200" dirty="0">
                <a:solidFill>
                  <a:schemeClr val="tx1"/>
                </a:solidFill>
                <a:effectLst/>
                <a:latin typeface="+mn-lt"/>
                <a:ea typeface="+mn-ea"/>
                <a:cs typeface="+mn-cs"/>
              </a:rPr>
              <a:t> (meaning the result of one trial doesn't affect the results of subsequent trials.</a:t>
            </a:r>
          </a:p>
          <a:p>
            <a:r>
              <a:rPr lang="en-US" sz="1200" b="1"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Rule #4: The probability of success for each trial is fixed (i.e., the probability of obtaining a successful outcome is the same for all trials.</a:t>
            </a: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30</a:t>
            </a:fld>
            <a:endParaRPr lang="en-US"/>
          </a:p>
        </p:txBody>
      </p:sp>
    </p:spTree>
    <p:extLst>
      <p:ext uri="{BB962C8B-B14F-4D97-AF65-F5344CB8AC3E}">
        <p14:creationId xmlns:p14="http://schemas.microsoft.com/office/powerpoint/2010/main" val="20137081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ym typeface="Calibri"/>
              </a:rPr>
              <a:t>The probability of getting x successes in n Bernoulli trials </a:t>
            </a:r>
            <a:r>
              <a:rPr lang="en-US" sz="1200" kern="1200" dirty="0">
                <a:solidFill>
                  <a:schemeClr val="tx1"/>
                </a:solidFill>
                <a:effectLst/>
                <a:latin typeface="+mn-lt"/>
                <a:ea typeface="+mn-ea"/>
                <a:cs typeface="+mn-cs"/>
              </a:rPr>
              <a:t>, with the probability of success equal to p, the probability of observing exactly x</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successes in n independent trials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 can see the formula on screen.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Once again, n choose x tells you the number of sequences that will produce r successes in N tries, while </a:t>
            </a:r>
            <a:r>
              <a:rPr lang="en-US" sz="1200" kern="1200" dirty="0" err="1">
                <a:solidFill>
                  <a:schemeClr val="tx1"/>
                </a:solidFill>
                <a:effectLst/>
                <a:latin typeface="+mn-lt"/>
                <a:ea typeface="+mn-ea"/>
                <a:cs typeface="+mn-cs"/>
              </a:rPr>
              <a:t>p</a:t>
            </a:r>
            <a:r>
              <a:rPr lang="en-US" sz="1200" kern="1200" baseline="30000" dirty="0" err="1">
                <a:solidFill>
                  <a:schemeClr val="tx1"/>
                </a:solidFill>
                <a:effectLst/>
                <a:latin typeface="+mn-lt"/>
                <a:ea typeface="+mn-ea"/>
                <a:cs typeface="+mn-cs"/>
              </a:rPr>
              <a:t>x</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a:t>
            </a:r>
            <a:r>
              <a:rPr lang="en-US" sz="1200" kern="1200" baseline="30000" dirty="0" err="1">
                <a:solidFill>
                  <a:schemeClr val="tx1"/>
                </a:solidFill>
                <a:effectLst/>
                <a:latin typeface="+mn-lt"/>
                <a:ea typeface="+mn-ea"/>
                <a:cs typeface="+mn-cs"/>
              </a:rPr>
              <a:t>n</a:t>
            </a:r>
            <a:r>
              <a:rPr lang="en-US" sz="1200" kern="1200" baseline="300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tells you what the probability of each individual sequence is.</a:t>
            </a: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31</a:t>
            </a:fld>
            <a:endParaRPr lang="en-US"/>
          </a:p>
        </p:txBody>
      </p:sp>
    </p:spTree>
    <p:extLst>
      <p:ext uri="{BB962C8B-B14F-4D97-AF65-F5344CB8AC3E}">
        <p14:creationId xmlns:p14="http://schemas.microsoft.com/office/powerpoint/2010/main" val="23587472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geometric distribution represents the number of failures before you get a success in a series of Bernoulli trials. This discrete probability distribution is represented by the probability density function:</a:t>
            </a:r>
          </a:p>
          <a:p>
            <a:r>
              <a:rPr lang="en-US" sz="1200" b="1" kern="1200" dirty="0">
                <a:solidFill>
                  <a:schemeClr val="tx1"/>
                </a:solidFill>
                <a:effectLst/>
                <a:latin typeface="+mn-lt"/>
                <a:ea typeface="+mn-ea"/>
                <a:cs typeface="+mn-cs"/>
              </a:rPr>
              <a:t>&lt;Click Event&gt;  f(x) = (1 − p)</a:t>
            </a:r>
            <a:r>
              <a:rPr lang="en-US" sz="1200" b="1" kern="1200" baseline="30000" dirty="0">
                <a:solidFill>
                  <a:schemeClr val="tx1"/>
                </a:solidFill>
                <a:effectLst/>
                <a:latin typeface="+mn-lt"/>
                <a:ea typeface="+mn-ea"/>
                <a:cs typeface="+mn-cs"/>
              </a:rPr>
              <a:t>x − 1</a:t>
            </a:r>
            <a:r>
              <a:rPr lang="en-US" sz="1200" b="1" kern="1200" dirty="0">
                <a:solidFill>
                  <a:schemeClr val="tx1"/>
                </a:solidFill>
                <a:effectLst/>
                <a:latin typeface="+mn-lt"/>
                <a:ea typeface="+mn-ea"/>
                <a:cs typeface="+mn-cs"/>
              </a:rPr>
              <a:t>p</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example, </a:t>
            </a:r>
            <a:r>
              <a:rPr lang="en-US" sz="1200" b="1" kern="1200" dirty="0">
                <a:solidFill>
                  <a:schemeClr val="tx1"/>
                </a:solidFill>
                <a:effectLst/>
                <a:latin typeface="+mn-lt"/>
                <a:ea typeface="+mn-ea"/>
                <a:cs typeface="+mn-cs"/>
              </a:rPr>
              <a:t>&lt;Click Event&gt; </a:t>
            </a:r>
            <a:r>
              <a:rPr lang="en-US" sz="1200" kern="1200" dirty="0">
                <a:solidFill>
                  <a:schemeClr val="tx1"/>
                </a:solidFill>
                <a:effectLst/>
                <a:latin typeface="+mn-lt"/>
                <a:ea typeface="+mn-ea"/>
                <a:cs typeface="+mn-cs"/>
              </a:rPr>
              <a:t>you ask people outside a polling station who they voted for until you find someone that voted for the independent candidate in a local election. The geometric distribution would represent the number of people who you had to poll before you found someone who voted independent. You would need to get a certain number of failures before you got your first success. If you had to ask 3 people, then X=3; if you had to ask 4 people, then X=4 and so on. </a:t>
            </a:r>
          </a:p>
        </p:txBody>
      </p:sp>
      <p:sp>
        <p:nvSpPr>
          <p:cNvPr id="4" name="Slide Number Placeholder 3"/>
          <p:cNvSpPr>
            <a:spLocks noGrp="1"/>
          </p:cNvSpPr>
          <p:nvPr>
            <p:ph type="sldNum" sz="quarter" idx="10"/>
          </p:nvPr>
        </p:nvSpPr>
        <p:spPr/>
        <p:txBody>
          <a:bodyPr/>
          <a:lstStyle/>
          <a:p>
            <a:fld id="{8F4AD914-84D8-4A38-8877-507C2A8A7DEF}" type="slidenum">
              <a:rPr lang="en-US" smtClean="0"/>
              <a:t>33</a:t>
            </a:fld>
            <a:endParaRPr lang="en-US"/>
          </a:p>
        </p:txBody>
      </p:sp>
    </p:spTree>
    <p:extLst>
      <p:ext uri="{BB962C8B-B14F-4D97-AF65-F5344CB8AC3E}">
        <p14:creationId xmlns:p14="http://schemas.microsoft.com/office/powerpoint/2010/main" val="38988115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Jane is about to take an test. The school she is applying for gives priority to candidates whose test scores are in the 84th percentile or above. Jane wonders what she should score on the test to achieve this.</a:t>
            </a:r>
          </a:p>
          <a:p>
            <a:endParaRPr lang="en-US" sz="1200" b="0" i="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Sam is designing an . To design it properly, he needs to know how long 95% of the lithium ion batteries will last.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What do these questions have in common? They can be solved with a greater understanding of </a:t>
            </a:r>
            <a:r>
              <a:rPr lang="en-US" sz="1200" b="1"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the normal distribution. </a:t>
            </a:r>
            <a:r>
              <a:rPr lang="en-US" sz="1200" b="1" i="0" kern="1200" dirty="0">
                <a:solidFill>
                  <a:schemeClr val="tx1"/>
                </a:solidFill>
                <a:effectLst/>
                <a:latin typeface="+mn-lt"/>
                <a:ea typeface="+mn-ea"/>
                <a:cs typeface="+mn-cs"/>
              </a:rPr>
              <a:t>The normal distribution</a:t>
            </a:r>
            <a:r>
              <a:rPr lang="en-US" sz="1200" b="0" i="0" kern="1200" dirty="0">
                <a:solidFill>
                  <a:schemeClr val="tx1"/>
                </a:solidFill>
                <a:effectLst/>
                <a:latin typeface="+mn-lt"/>
                <a:ea typeface="+mn-ea"/>
                <a:cs typeface="+mn-cs"/>
              </a:rPr>
              <a:t> is a continuous distribution of data that has the shape of a symmetrical bell curve. It's also known as the Bell Curve.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what's so special about this curve? A lot of data in nature have this shape when compiled and graphed. For example, heights and weights of men and women have this distribution. Standardized test scores are normally distributed. Sometimes lifespans of manufactured parts or equipment form a normal distribution.</a:t>
            </a: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35</a:t>
            </a:fld>
            <a:endParaRPr lang="en-US"/>
          </a:p>
        </p:txBody>
      </p:sp>
    </p:spTree>
    <p:extLst>
      <p:ext uri="{BB962C8B-B14F-4D97-AF65-F5344CB8AC3E}">
        <p14:creationId xmlns:p14="http://schemas.microsoft.com/office/powerpoint/2010/main" val="35313900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Some of the features of normal distributions are:</a:t>
            </a:r>
          </a:p>
          <a:p>
            <a:endParaRPr lang="en-US" sz="1200" b="0" i="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kern="1200" dirty="0">
                <a:solidFill>
                  <a:schemeClr val="tx1"/>
                </a:solidFill>
                <a:effectLst/>
                <a:latin typeface="+mn-lt"/>
                <a:ea typeface="+mn-ea"/>
                <a:cs typeface="+mn-cs"/>
              </a:rPr>
              <a:t>&lt;Click Event&gt; </a:t>
            </a:r>
            <a:r>
              <a:rPr lang="en-US" dirty="0"/>
              <a:t>Normal distributions are </a:t>
            </a:r>
            <a:r>
              <a:rPr lang="en-US" sz="1200" dirty="0">
                <a:solidFill>
                  <a:srgbClr val="000000"/>
                </a:solidFill>
                <a:latin typeface="+mn-lt"/>
                <a:ea typeface="Calibri"/>
                <a:cs typeface="Calibri"/>
                <a:sym typeface="Calibri"/>
              </a:rPr>
              <a:t>Symmetric bell shape and  </a:t>
            </a:r>
            <a:r>
              <a:rPr lang="en-US" dirty="0"/>
              <a:t>are symmetric around their mean.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kern="1200" dirty="0">
                <a:solidFill>
                  <a:schemeClr val="tx1"/>
                </a:solidFill>
                <a:effectLst/>
                <a:latin typeface="+mn-lt"/>
                <a:ea typeface="+mn-ea"/>
                <a:cs typeface="+mn-cs"/>
              </a:rPr>
              <a:t>&lt;Click Event&gt; </a:t>
            </a:r>
            <a:r>
              <a:rPr lang="en-US" dirty="0"/>
              <a:t>The mean, median, and mode of a normal distribution are equal. All three</a:t>
            </a:r>
            <a:r>
              <a:rPr lang="en-US" baseline="0" dirty="0"/>
              <a:t> are </a:t>
            </a:r>
            <a:r>
              <a:rPr lang="en-US" sz="1200" dirty="0">
                <a:sym typeface="Calibri"/>
              </a:rPr>
              <a:t>located at the center of the distribution.</a:t>
            </a:r>
          </a:p>
          <a:p>
            <a:pPr marL="171450" indent="-171450">
              <a:buFont typeface="Arial" panose="020B0604020202020204" pitchFamily="34" charset="0"/>
              <a:buChar char="•"/>
            </a:pPr>
            <a:r>
              <a:rPr lang="en-US" sz="1200" b="1" i="0" kern="1200" dirty="0">
                <a:solidFill>
                  <a:schemeClr val="tx1"/>
                </a:solidFill>
                <a:effectLst/>
                <a:latin typeface="+mn-lt"/>
                <a:ea typeface="+mn-ea"/>
                <a:cs typeface="+mn-cs"/>
              </a:rPr>
              <a:t>&lt;Click Event&gt; </a:t>
            </a:r>
            <a:r>
              <a:rPr lang="en-US" dirty="0"/>
              <a:t>The area under the normal curve is equal to 1.0.</a:t>
            </a:r>
          </a:p>
          <a:p>
            <a:pPr marL="171450" indent="-171450">
              <a:buFont typeface="Arial" panose="020B0604020202020204" pitchFamily="34" charset="0"/>
              <a:buChar char="•"/>
            </a:pPr>
            <a:r>
              <a:rPr lang="en-US" sz="1200" b="1" i="0" kern="1200" dirty="0">
                <a:solidFill>
                  <a:schemeClr val="tx1"/>
                </a:solidFill>
                <a:effectLst/>
                <a:latin typeface="+mn-lt"/>
                <a:ea typeface="+mn-ea"/>
                <a:cs typeface="+mn-cs"/>
              </a:rPr>
              <a:t>&lt;Click Event&gt; </a:t>
            </a:r>
            <a:r>
              <a:rPr lang="en-US" dirty="0"/>
              <a:t>Normal distributions are denser in the center and less dense in the tails.</a:t>
            </a:r>
          </a:p>
          <a:p>
            <a:pPr marL="171450" indent="-171450">
              <a:buFont typeface="Arial" panose="020B0604020202020204" pitchFamily="34" charset="0"/>
              <a:buChar char="•"/>
            </a:pPr>
            <a:r>
              <a:rPr lang="en-US" sz="1200" b="1" i="0" kern="1200" dirty="0">
                <a:solidFill>
                  <a:schemeClr val="tx1"/>
                </a:solidFill>
                <a:effectLst/>
                <a:latin typeface="+mn-lt"/>
                <a:ea typeface="+mn-ea"/>
                <a:cs typeface="+mn-cs"/>
              </a:rPr>
              <a:t>&lt;Click Event&gt; </a:t>
            </a:r>
            <a:r>
              <a:rPr lang="en-US" dirty="0"/>
              <a:t>Normal distributions are defined by two parameters, the mean (μ) and the standard deviation (σ).</a:t>
            </a:r>
          </a:p>
          <a:p>
            <a:pPr marL="171450" indent="-171450">
              <a:buFont typeface="Arial" panose="020B0604020202020204" pitchFamily="34" charset="0"/>
              <a:buChar char="•"/>
            </a:pPr>
            <a:r>
              <a:rPr lang="en-US" sz="1200" b="1" i="0" kern="1200" dirty="0">
                <a:solidFill>
                  <a:schemeClr val="tx1"/>
                </a:solidFill>
                <a:effectLst/>
                <a:latin typeface="+mn-lt"/>
                <a:ea typeface="+mn-ea"/>
                <a:cs typeface="+mn-cs"/>
              </a:rPr>
              <a:t>&lt;Click Event&gt; </a:t>
            </a:r>
            <a:r>
              <a:rPr lang="en-US" dirty="0"/>
              <a:t>68% of the area of a normal distribution is within one standard deviation of the mean.</a:t>
            </a:r>
          </a:p>
          <a:p>
            <a:pPr marL="171450" indent="-171450">
              <a:buFont typeface="Arial" panose="020B0604020202020204" pitchFamily="34" charset="0"/>
              <a:buChar char="•"/>
            </a:pPr>
            <a:r>
              <a:rPr lang="en-US" sz="1200" b="1" i="0" kern="1200" dirty="0">
                <a:solidFill>
                  <a:schemeClr val="tx1"/>
                </a:solidFill>
                <a:effectLst/>
                <a:latin typeface="+mn-lt"/>
                <a:ea typeface="+mn-ea"/>
                <a:cs typeface="+mn-cs"/>
              </a:rPr>
              <a:t>&lt;Click Event&gt; </a:t>
            </a:r>
            <a:r>
              <a:rPr lang="en-US" dirty="0"/>
              <a:t>Approximately 95% of the area of a normal distribution is within two standard deviations of the mean.</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The</a:t>
            </a:r>
            <a:r>
              <a:rPr lang="en-US" baseline="0" dirty="0"/>
              <a:t> last two points means t</a:t>
            </a:r>
            <a:r>
              <a:rPr lang="en-US" sz="1200" b="0" i="0" kern="1200" dirty="0">
                <a:solidFill>
                  <a:schemeClr val="tx1"/>
                </a:solidFill>
                <a:effectLst/>
                <a:latin typeface="+mn-lt"/>
                <a:ea typeface="+mn-ea"/>
                <a:cs typeface="+mn-cs"/>
              </a:rPr>
              <a:t>he Standard Normal curve,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shown here, has mean 0 and standard deviation 1. If a dataset follows a normal distribution, then about 68% of the observations will fall within  of the mean , which in this case is with the interval (-1,1). About 95% of the observations will fall within 2 standard deviations of the mean, which is the interval (-2,2) for the standard normal, and about 99.7% of the observations will fall within 3 standard deviations of the mean, which corresponds to the interval (-3,3) in this case. Although it may appear as if a normal distribution does not include any values beyond a certain interval, the density is actually positive for all values, . Data from any normal distribution may be transformed into data following the standard normal distribution by subtracting the mean  and dividing by the standard deviation . </a:t>
            </a:r>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36</a:t>
            </a:fld>
            <a:endParaRPr lang="en-US"/>
          </a:p>
        </p:txBody>
      </p:sp>
    </p:spTree>
    <p:extLst>
      <p:ext uri="{BB962C8B-B14F-4D97-AF65-F5344CB8AC3E}">
        <p14:creationId xmlns:p14="http://schemas.microsoft.com/office/powerpoint/2010/main" val="19050621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Central Limit Theorem (CLT) is a statistical theory states that given a sufficiently large sample size from a population with a finite level of variance, the mean of all samples from the same population will be approximately equal to the mean of the population.</a:t>
            </a:r>
          </a:p>
          <a:p>
            <a:r>
              <a:rPr lang="en-US" sz="1200" b="0" i="0" kern="1200" dirty="0">
                <a:solidFill>
                  <a:schemeClr val="tx1"/>
                </a:solidFill>
                <a:effectLst/>
                <a:latin typeface="+mn-lt"/>
                <a:ea typeface="+mn-ea"/>
                <a:cs typeface="+mn-cs"/>
              </a:rPr>
              <a:t>It tells us that,</a:t>
            </a:r>
          </a:p>
          <a:p>
            <a:r>
              <a:rPr lang="en-US" sz="1200" b="0" i="0" kern="1200" dirty="0">
                <a:solidFill>
                  <a:schemeClr val="tx1"/>
                </a:solidFill>
                <a:effectLst/>
                <a:latin typeface="+mn-lt"/>
                <a:ea typeface="+mn-ea"/>
                <a:cs typeface="+mn-cs"/>
              </a:rPr>
              <a:t>The Central Limit Theorem is exactly what the shape of the distribution of means will be when we draw repeated samples from a given population. Specifically, as the sample sizes get larger, the distribution of means calculated from repeated sampling will approach normality.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if samples of size n are drawn randomly from a population that has a mean µ and a standard deviation of sigma, the sample means,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are approximately normally distributed for sufficiently large sample sizes (n &gt; 30) </a:t>
            </a:r>
            <a:r>
              <a:rPr lang="en-US" sz="1200" b="0" i="0" u="none" kern="1200" dirty="0">
                <a:solidFill>
                  <a:schemeClr val="tx1"/>
                </a:solidFill>
                <a:effectLst/>
                <a:latin typeface="+mn-lt"/>
                <a:ea typeface="+mn-ea"/>
                <a:cs typeface="+mn-cs"/>
              </a:rPr>
              <a:t>regardless of the shape of the population distribution</a:t>
            </a:r>
            <a:r>
              <a:rPr lang="en-US" sz="1200" b="0" i="0" kern="1200" dirty="0">
                <a:solidFill>
                  <a:schemeClr val="tx1"/>
                </a:solidFill>
                <a:effectLst/>
                <a:latin typeface="+mn-lt"/>
                <a:ea typeface="+mn-ea"/>
                <a:cs typeface="+mn-cs"/>
              </a:rPr>
              <a:t>.</a:t>
            </a:r>
          </a:p>
          <a:p>
            <a:endParaRPr lang="en-US" b="0" dirty="0"/>
          </a:p>
        </p:txBody>
      </p:sp>
      <p:sp>
        <p:nvSpPr>
          <p:cNvPr id="4" name="Slide Number Placeholder 3"/>
          <p:cNvSpPr>
            <a:spLocks noGrp="1"/>
          </p:cNvSpPr>
          <p:nvPr>
            <p:ph type="sldNum" sz="quarter" idx="10"/>
          </p:nvPr>
        </p:nvSpPr>
        <p:spPr/>
        <p:txBody>
          <a:bodyPr/>
          <a:lstStyle/>
          <a:p>
            <a:fld id="{8F4AD914-84D8-4A38-8877-507C2A8A7DEF}" type="slidenum">
              <a:rPr lang="en-US" smtClean="0"/>
              <a:t>38</a:t>
            </a:fld>
            <a:endParaRPr lang="en-US"/>
          </a:p>
        </p:txBody>
      </p:sp>
    </p:spTree>
    <p:extLst>
      <p:ext uri="{BB962C8B-B14F-4D97-AF65-F5344CB8AC3E}">
        <p14:creationId xmlns:p14="http://schemas.microsoft.com/office/powerpoint/2010/main" val="1043741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population is the </a:t>
            </a:r>
            <a:r>
              <a:rPr lang="en-US" sz="1200" b="1" dirty="0">
                <a:solidFill>
                  <a:srgbClr val="000000"/>
                </a:solidFill>
                <a:ea typeface="Calibri"/>
                <a:cs typeface="Calibri"/>
                <a:sym typeface="Calibri"/>
              </a:rPr>
              <a:t>&lt;Click Event&gt; </a:t>
            </a:r>
            <a:r>
              <a:rPr lang="en-US" sz="1200" b="0" i="0" kern="1200" dirty="0">
                <a:solidFill>
                  <a:schemeClr val="tx1"/>
                </a:solidFill>
                <a:effectLst/>
                <a:latin typeface="+mn-lt"/>
                <a:ea typeface="+mn-ea"/>
                <a:cs typeface="+mn-cs"/>
              </a:rPr>
              <a:t>collection of all items of interest to our study and is usually denoted with </a:t>
            </a:r>
            <a:r>
              <a:rPr lang="en-US" sz="1200" b="1" dirty="0">
                <a:solidFill>
                  <a:srgbClr val="000000"/>
                </a:solidFill>
                <a:ea typeface="Calibri"/>
                <a:cs typeface="Calibri"/>
                <a:sym typeface="Calibri"/>
              </a:rPr>
              <a:t>&lt;Click Event&gt; </a:t>
            </a:r>
            <a:r>
              <a:rPr lang="en-US" sz="1200" b="0" i="0" kern="1200" dirty="0">
                <a:solidFill>
                  <a:schemeClr val="tx1"/>
                </a:solidFill>
                <a:effectLst/>
                <a:latin typeface="+mn-lt"/>
                <a:ea typeface="+mn-ea"/>
                <a:cs typeface="+mn-cs"/>
              </a:rPr>
              <a:t>an uppercase N. The numbers we’ve obtained when using a population are called </a:t>
            </a:r>
            <a:r>
              <a:rPr lang="en-US" sz="1200" b="1" dirty="0">
                <a:solidFill>
                  <a:srgbClr val="000000"/>
                </a:solidFill>
                <a:ea typeface="Calibri"/>
                <a:cs typeface="Calibri"/>
                <a:sym typeface="Calibri"/>
              </a:rPr>
              <a:t>&lt;Click Event&gt; </a:t>
            </a:r>
            <a:r>
              <a:rPr lang="en-US" sz="1200" b="0" i="0" kern="1200" dirty="0">
                <a:solidFill>
                  <a:schemeClr val="tx1"/>
                </a:solidFill>
                <a:effectLst/>
                <a:latin typeface="+mn-lt"/>
                <a:ea typeface="+mn-ea"/>
                <a:cs typeface="+mn-cs"/>
              </a:rPr>
              <a:t>parameters.</a:t>
            </a:r>
          </a:p>
          <a:p>
            <a:r>
              <a:rPr lang="en-US" sz="1200" b="0" i="0" kern="1200" dirty="0">
                <a:solidFill>
                  <a:schemeClr val="tx1"/>
                </a:solidFill>
                <a:effectLst/>
                <a:latin typeface="+mn-lt"/>
                <a:ea typeface="+mn-ea"/>
                <a:cs typeface="+mn-cs"/>
              </a:rPr>
              <a:t>A sample is </a:t>
            </a:r>
            <a:r>
              <a:rPr lang="en-US" sz="1200" b="1" dirty="0">
                <a:solidFill>
                  <a:srgbClr val="000000"/>
                </a:solidFill>
                <a:ea typeface="Calibri"/>
                <a:cs typeface="Calibri"/>
                <a:sym typeface="Calibri"/>
              </a:rPr>
              <a:t>&lt;Click Event&gt; </a:t>
            </a:r>
            <a:r>
              <a:rPr lang="en-US" sz="1200" b="0" i="0" kern="1200" dirty="0">
                <a:solidFill>
                  <a:schemeClr val="tx1"/>
                </a:solidFill>
                <a:effectLst/>
                <a:latin typeface="+mn-lt"/>
                <a:ea typeface="+mn-ea"/>
                <a:cs typeface="+mn-cs"/>
              </a:rPr>
              <a:t>a subset of the population and is denoted with </a:t>
            </a:r>
            <a:r>
              <a:rPr lang="en-US" sz="1200" b="1" dirty="0">
                <a:solidFill>
                  <a:srgbClr val="000000"/>
                </a:solidFill>
                <a:ea typeface="Calibri"/>
                <a:cs typeface="Calibri"/>
                <a:sym typeface="Calibri"/>
              </a:rPr>
              <a:t>&lt;Click Event&gt; </a:t>
            </a:r>
            <a:r>
              <a:rPr lang="en-US" sz="1200" b="0" i="0" kern="1200" dirty="0">
                <a:solidFill>
                  <a:schemeClr val="tx1"/>
                </a:solidFill>
                <a:effectLst/>
                <a:latin typeface="+mn-lt"/>
                <a:ea typeface="+mn-ea"/>
                <a:cs typeface="+mn-cs"/>
              </a:rPr>
              <a:t>a lowercase n, and the numbers we’ve obtained when working with a sample are called </a:t>
            </a:r>
            <a:r>
              <a:rPr lang="en-US" sz="1200" b="1" dirty="0">
                <a:solidFill>
                  <a:srgbClr val="000000"/>
                </a:solidFill>
                <a:ea typeface="Calibri"/>
                <a:cs typeface="Calibri"/>
                <a:sym typeface="Calibri"/>
              </a:rPr>
              <a:t>&lt;Click Event&gt; </a:t>
            </a:r>
            <a:r>
              <a:rPr lang="en-US" sz="1200" b="0" i="0" kern="1200" dirty="0">
                <a:solidFill>
                  <a:schemeClr val="tx1"/>
                </a:solidFill>
                <a:effectLst/>
                <a:latin typeface="+mn-lt"/>
                <a:ea typeface="+mn-ea"/>
                <a:cs typeface="+mn-cs"/>
              </a:rPr>
              <a:t>statistics</a:t>
            </a:r>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5</a:t>
            </a:fld>
            <a:endParaRPr lang="en-US"/>
          </a:p>
        </p:txBody>
      </p:sp>
    </p:spTree>
    <p:extLst>
      <p:ext uri="{BB962C8B-B14F-4D97-AF65-F5344CB8AC3E}">
        <p14:creationId xmlns:p14="http://schemas.microsoft.com/office/powerpoint/2010/main" val="2265055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a:t>
            </a:r>
            <a:r>
              <a:rPr lang="en-US" sz="1200" b="0" i="0" kern="1200" dirty="0">
                <a:solidFill>
                  <a:schemeClr val="tx1"/>
                </a:solidFill>
                <a:effectLst/>
                <a:latin typeface="+mn-lt"/>
                <a:ea typeface="+mn-ea"/>
                <a:cs typeface="+mn-cs"/>
              </a:rPr>
              <a:t>the resulting frequency distributions each based on 500 means. For n = 4, 4 scores were sampled from a uniform distribution 500 times and the mean computed each time. The same method was followed with means of 7 scores for n = 7 and 10 scores for n = 10.</a:t>
            </a:r>
          </a:p>
          <a:p>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When </a:t>
            </a:r>
            <a:r>
              <a:rPr lang="en-US" sz="1200" b="1" i="0" kern="1200" dirty="0">
                <a:solidFill>
                  <a:schemeClr val="tx1"/>
                </a:solidFill>
                <a:effectLst/>
                <a:latin typeface="+mn-lt"/>
                <a:ea typeface="+mn-ea"/>
                <a:cs typeface="+mn-cs"/>
              </a:rPr>
              <a:t>n</a:t>
            </a:r>
            <a:r>
              <a:rPr lang="en-US" sz="1200" b="0" i="0" kern="1200" dirty="0">
                <a:solidFill>
                  <a:schemeClr val="tx1"/>
                </a:solidFill>
                <a:effectLst/>
                <a:latin typeface="+mn-lt"/>
                <a:ea typeface="+mn-ea"/>
                <a:cs typeface="+mn-cs"/>
              </a:rPr>
              <a:t> increases</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the distributions becomes more and more normal. And the spread of the distributions decreases.</a:t>
            </a: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39</a:t>
            </a:fld>
            <a:endParaRPr lang="en-US"/>
          </a:p>
        </p:txBody>
      </p:sp>
    </p:spTree>
    <p:extLst>
      <p:ext uri="{BB962C8B-B14F-4D97-AF65-F5344CB8AC3E}">
        <p14:creationId xmlns:p14="http://schemas.microsoft.com/office/powerpoint/2010/main" val="24964535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Probability seeks to answer the question, "What is the chance of an event happening?" An event is some outcome of interest. To calculate the chance of an event happening, we also need to consider all the other events that can occur.</a:t>
            </a:r>
            <a:r>
              <a:rPr lang="en-US" dirty="0"/>
              <a:t> As we can see in the formula Probability of an event happening that is P(E) is equal to times of an event occurred divided by total number of opportunities for the event to have occurred, which means number of ways it can happen divided by total number of outcomes.</a:t>
            </a:r>
          </a:p>
        </p:txBody>
      </p:sp>
    </p:spTree>
    <p:extLst>
      <p:ext uri="{BB962C8B-B14F-4D97-AF65-F5344CB8AC3E}">
        <p14:creationId xmlns:p14="http://schemas.microsoft.com/office/powerpoint/2010/main" val="5430322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sz="1200" b="0" i="0" kern="1200" dirty="0">
                <a:solidFill>
                  <a:schemeClr val="tx1"/>
                </a:solidFill>
                <a:effectLst/>
                <a:latin typeface="+mn-lt"/>
                <a:ea typeface="+mn-ea"/>
                <a:cs typeface="+mn-cs"/>
              </a:rPr>
              <a:t>Let's look at an example of Probability.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Emma owns a large fish store with many colors of fish. She keeps all of the fish in a large aquarium. In her main aquarium, she has 5 Orange fish, 6 Purple fish, 14 Blue fish and 5 green fish. A customer comes into the store and wants to buy a Purple fish to take home. What is the probability that Emma will reach in and scoop out a Purple fish on his first scoop?</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To calculate this probability, Emma needs to find out the total number of fish in his aquarium. Emma needs to add the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5 Orange fish + 6 Purple fish + 14 blue fish + 5 green fish which is equal to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30 total fishes. Emma must also know the number of favorable outcomes. In her tank, there are only six Purple fish. So her number of favorable outcomes is six.</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formula to calculate the probability is the number of favorable outcomes over the number of total outcomes. T</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he number of favorable outcomes is six and the number of total outcomes is 30, so, the probability of Emma scooping a Purple fish the first time is 6 out of 30. Remember, all fractions must be in simplest form, so 6 over 30 will reduce to 1 over 5. The probability that Emma will scoop out a Purple fish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on his first try is 1/5.</a:t>
            </a:r>
          </a:p>
        </p:txBody>
      </p:sp>
    </p:spTree>
    <p:extLst>
      <p:ext uri="{BB962C8B-B14F-4D97-AF65-F5344CB8AC3E}">
        <p14:creationId xmlns:p14="http://schemas.microsoft.com/office/powerpoint/2010/main" val="157499767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dirty="0"/>
              <a:t>Probability deals with predicting the likelihood of future events, while statistics involves the analysis of the frequency of past events.   </a:t>
            </a:r>
          </a:p>
          <a:p>
            <a:r>
              <a:rPr lang="en-US" dirty="0"/>
              <a:t>Probability is primarily a theoretical branch of mathematics, which studies the consequences of mathematical definitions. Statistics is primarily an applied branch of mathematics, which tries to make sense of observations in the real world.</a:t>
            </a:r>
          </a:p>
          <a:p>
            <a:endParaRPr lang="en-US" sz="1200" b="1" i="1"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4907781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 experiment in probability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 is a test to see what will happen incase you do something.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A simple example is flipping a coin. When you flip a coin, you are performing an experiment to see what side of the coin you'll end up with.</a:t>
            </a:r>
          </a:p>
          <a:p>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An outcome in probability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refers to a single (one) result of an experiment. In the example of an experiment,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one outcome would be heads and the other would be tails.</a:t>
            </a:r>
          </a:p>
          <a:p>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An event in probability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is the set of a group of different outcomes of an experiment. Suppose you flip a coin multiple times,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an example of an event would the getting a certain number of heads.</a:t>
            </a:r>
          </a:p>
          <a:p>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A sample space in probability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is the total number of all the different possible outcomes of a given experiment.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If you flipped a coin once, the sample space </a:t>
            </a:r>
            <a:r>
              <a:rPr lang="en-US" sz="1200" b="1" i="0" kern="1200" dirty="0">
                <a:solidFill>
                  <a:schemeClr val="tx1"/>
                </a:solidFill>
                <a:effectLst/>
                <a:latin typeface="+mn-lt"/>
                <a:ea typeface="+mn-ea"/>
                <a:cs typeface="+mn-cs"/>
              </a:rPr>
              <a:t>S</a:t>
            </a:r>
            <a:r>
              <a:rPr lang="en-US" sz="1200" b="0" i="0" kern="1200" dirty="0">
                <a:solidFill>
                  <a:schemeClr val="tx1"/>
                </a:solidFill>
                <a:effectLst/>
                <a:latin typeface="+mn-lt"/>
                <a:ea typeface="+mn-ea"/>
                <a:cs typeface="+mn-cs"/>
              </a:rPr>
              <a:t> would be given by: If you flipped the coin multiple times, all the different combinations of heads and tails would make up the sample space. A sample space is also defined as a Universal Set for the outcomes of a given experiment.</a:t>
            </a: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44</a:t>
            </a:fld>
            <a:endParaRPr lang="en-US"/>
          </a:p>
        </p:txBody>
      </p:sp>
    </p:spTree>
    <p:extLst>
      <p:ext uri="{BB962C8B-B14F-4D97-AF65-F5344CB8AC3E}">
        <p14:creationId xmlns:p14="http://schemas.microsoft.com/office/powerpoint/2010/main" val="33263751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mn-lt"/>
                <a:ea typeface="Calibri"/>
                <a:cs typeface="Calibri"/>
                <a:sym typeface="Calibri"/>
              </a:rPr>
              <a:t>Here, this is the </a:t>
            </a:r>
            <a:r>
              <a:rPr lang="en-US" sz="1200" b="1" i="0" kern="1200" dirty="0">
                <a:solidFill>
                  <a:schemeClr val="tx1"/>
                </a:solidFill>
                <a:effectLst/>
                <a:latin typeface="+mn-lt"/>
                <a:ea typeface="+mn-ea"/>
                <a:cs typeface="+mn-cs"/>
              </a:rPr>
              <a:t>&lt;Click Event&gt; </a:t>
            </a:r>
            <a:r>
              <a:rPr lang="en-US" sz="1200" dirty="0">
                <a:solidFill>
                  <a:srgbClr val="000000"/>
                </a:solidFill>
                <a:latin typeface="+mn-lt"/>
                <a:ea typeface="Calibri"/>
                <a:cs typeface="Calibri"/>
                <a:sym typeface="Calibri"/>
              </a:rPr>
              <a:t>total sample space we have and the probability of this area is 1. Here,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if any event occur then probability of an event lies between </a:t>
            </a:r>
            <a:r>
              <a:rPr lang="en-US" sz="1200" b="0" i="0" u="none" strike="noStrike" kern="1200" dirty="0">
                <a:solidFill>
                  <a:schemeClr val="tx1"/>
                </a:solidFill>
                <a:effectLst/>
                <a:latin typeface="+mn-lt"/>
                <a:ea typeface="+mn-ea"/>
                <a:cs typeface="+mn-cs"/>
              </a:rPr>
              <a:t>0</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rPr>
              <a:t>1</a:t>
            </a:r>
            <a:r>
              <a:rPr lang="en-US" sz="1200" b="0" i="0" kern="1200" dirty="0">
                <a:solidFill>
                  <a:schemeClr val="tx1"/>
                </a:solidFill>
                <a:effectLst/>
                <a:latin typeface="+mn-lt"/>
                <a:ea typeface="+mn-ea"/>
                <a:cs typeface="+mn-cs"/>
              </a:rPr>
              <a:t>. If an event is certain to occur it will have a probability of </a:t>
            </a:r>
            <a:r>
              <a:rPr lang="en-US" sz="1200" b="0" i="0" u="none" strike="noStrike" kern="1200" dirty="0">
                <a:solidFill>
                  <a:schemeClr val="tx1"/>
                </a:solidFill>
                <a:effectLst/>
                <a:latin typeface="+mn-lt"/>
                <a:ea typeface="+mn-ea"/>
                <a:cs typeface="+mn-cs"/>
              </a:rPr>
              <a:t>1</a:t>
            </a:r>
            <a:r>
              <a:rPr lang="en-US" sz="1200" b="0" i="0" kern="1200" dirty="0">
                <a:solidFill>
                  <a:schemeClr val="tx1"/>
                </a:solidFill>
                <a:effectLst/>
                <a:latin typeface="+mn-lt"/>
                <a:ea typeface="+mn-ea"/>
                <a:cs typeface="+mn-cs"/>
              </a:rPr>
              <a:t>, and if there is no chance of the occurrence of an event then the probability will be </a:t>
            </a:r>
            <a:r>
              <a:rPr lang="en-US" sz="1200" b="0" i="0" u="none" strike="noStrike" kern="1200" dirty="0">
                <a:solidFill>
                  <a:schemeClr val="tx1"/>
                </a:solidFill>
                <a:effectLst/>
                <a:latin typeface="+mn-lt"/>
                <a:ea typeface="+mn-ea"/>
                <a:cs typeface="+mn-cs"/>
              </a:rPr>
              <a:t>0</a:t>
            </a:r>
            <a:r>
              <a:rPr lang="en-US" sz="1200" b="0" i="0" kern="1200" dirty="0">
                <a:solidFill>
                  <a:schemeClr val="tx1"/>
                </a:solidFill>
                <a:effectLst/>
                <a:latin typeface="+mn-lt"/>
                <a:ea typeface="+mn-ea"/>
                <a:cs typeface="+mn-cs"/>
              </a:rPr>
              <a:t>. here, </a:t>
            </a:r>
            <a:r>
              <a:rPr lang="en-US" sz="1200" dirty="0">
                <a:solidFill>
                  <a:srgbClr val="000000"/>
                </a:solidFill>
                <a:latin typeface="+mn-lt"/>
                <a:ea typeface="Calibri"/>
                <a:cs typeface="Calibri"/>
                <a:sym typeface="Calibri"/>
              </a:rPr>
              <a:t>area of the rectangle </a:t>
            </a:r>
            <a:r>
              <a:rPr lang="en-US" sz="1200" b="0" dirty="0">
                <a:solidFill>
                  <a:srgbClr val="000000"/>
                </a:solidFill>
                <a:latin typeface="+mn-lt"/>
                <a:ea typeface="Calibri"/>
                <a:cs typeface="Calibri"/>
                <a:sym typeface="Calibri"/>
              </a:rPr>
              <a:t>denotes sample space. Since, probability is associated with area, it cannot be negative.</a:t>
            </a:r>
          </a:p>
          <a:p>
            <a:endParaRPr lang="en-US" b="0" dirty="0"/>
          </a:p>
          <a:p>
            <a:r>
              <a:rPr lang="en-US" b="0" dirty="0"/>
              <a:t>Now, we will look at what is </a:t>
            </a:r>
            <a:r>
              <a:rPr lang="en-US" sz="1200" b="1" i="0" kern="1200" dirty="0">
                <a:solidFill>
                  <a:schemeClr val="tx1"/>
                </a:solidFill>
                <a:effectLst/>
                <a:latin typeface="+mn-lt"/>
                <a:ea typeface="+mn-ea"/>
                <a:cs typeface="+mn-cs"/>
              </a:rPr>
              <a:t>&lt;Click Event&gt; </a:t>
            </a:r>
            <a:r>
              <a:rPr lang="en-US" sz="1200" b="0" dirty="0">
                <a:solidFill>
                  <a:srgbClr val="000000"/>
                </a:solidFill>
                <a:latin typeface="+mn-lt"/>
                <a:ea typeface="Calibri"/>
                <a:cs typeface="Calibri"/>
                <a:sym typeface="Calibri"/>
              </a:rPr>
              <a:t>Mutually Exclusive event?  Here, </a:t>
            </a:r>
            <a:r>
              <a:rPr lang="en-US" sz="1200" b="0" i="0" kern="1200" dirty="0">
                <a:solidFill>
                  <a:schemeClr val="tx1"/>
                </a:solidFill>
                <a:effectLst/>
                <a:latin typeface="+mn-lt"/>
                <a:ea typeface="+mn-ea"/>
                <a:cs typeface="+mn-cs"/>
              </a:rPr>
              <a:t>they cannot occur at the same time, </a:t>
            </a:r>
            <a:r>
              <a:rPr lang="en-US" sz="1200" b="0" dirty="0">
                <a:solidFill>
                  <a:srgbClr val="000000"/>
                </a:solidFill>
                <a:latin typeface="+mn-lt"/>
                <a:ea typeface="Calibri"/>
                <a:cs typeface="Calibri"/>
                <a:sym typeface="Calibri"/>
              </a:rPr>
              <a:t>if event A occurs, then event B cannot. So, </a:t>
            </a:r>
            <a:r>
              <a:rPr lang="en-US" sz="1200" b="0" i="0" kern="1200" dirty="0">
                <a:solidFill>
                  <a:schemeClr val="tx1"/>
                </a:solidFill>
                <a:effectLst/>
                <a:latin typeface="+mn-lt"/>
                <a:ea typeface="+mn-ea"/>
                <a:cs typeface="+mn-cs"/>
              </a:rPr>
              <a:t>if </a:t>
            </a:r>
            <a:r>
              <a:rPr lang="en-US" sz="1200" b="0" i="0" u="none" strike="noStrike" kern="1200" dirty="0">
                <a:solidFill>
                  <a:schemeClr val="tx1"/>
                </a:solidFill>
                <a:effectLst/>
                <a:latin typeface="+mn-lt"/>
                <a:ea typeface="+mn-ea"/>
                <a:cs typeface="+mn-cs"/>
              </a:rPr>
              <a:t>A</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rPr>
              <a:t>B</a:t>
            </a:r>
            <a:r>
              <a:rPr lang="en-US" sz="1200" b="0" i="0" kern="1200" dirty="0">
                <a:solidFill>
                  <a:schemeClr val="tx1"/>
                </a:solidFill>
                <a:effectLst/>
                <a:latin typeface="+mn-lt"/>
                <a:ea typeface="+mn-ea"/>
                <a:cs typeface="+mn-cs"/>
              </a:rPr>
              <a:t> are mutually exclusive events then the probability of </a:t>
            </a:r>
            <a:r>
              <a:rPr lang="en-US" sz="1200" b="0" i="0" u="none" strike="noStrike" kern="1200" dirty="0">
                <a:solidFill>
                  <a:schemeClr val="tx1"/>
                </a:solidFill>
                <a:effectLst/>
                <a:latin typeface="+mn-lt"/>
                <a:ea typeface="+mn-ea"/>
                <a:cs typeface="+mn-cs"/>
              </a:rPr>
              <a:t>A</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rPr>
              <a:t>B</a:t>
            </a:r>
            <a:r>
              <a:rPr lang="en-US" sz="1200" b="0" i="0" kern="1200" dirty="0">
                <a:solidFill>
                  <a:schemeClr val="tx1"/>
                </a:solidFill>
                <a:effectLst/>
                <a:latin typeface="+mn-lt"/>
                <a:ea typeface="+mn-ea"/>
                <a:cs typeface="+mn-cs"/>
              </a:rPr>
              <a:t> happening together is zero. Here the probability that A or B will occur is the sum of the probability of each event. That is P(A or B) = P(A) + P(B)</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There is a possibility that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if event A and B are not m</a:t>
            </a:r>
            <a:r>
              <a:rPr lang="en-US" sz="1200" b="0" dirty="0">
                <a:solidFill>
                  <a:srgbClr val="000000"/>
                </a:solidFill>
                <a:latin typeface="+mn-lt"/>
                <a:ea typeface="Calibri"/>
                <a:cs typeface="Calibri"/>
                <a:sym typeface="Calibri"/>
              </a:rPr>
              <a:t>utually exclusive, then then we will be removing this intersection part. So, when they are mutually exclusive to </a:t>
            </a:r>
            <a:r>
              <a:rPr lang="en-US" dirty="0">
                <a:sym typeface="Calibri"/>
              </a:rPr>
              <a:t>calculate probability we are just adding event A and B. and when they are not </a:t>
            </a:r>
            <a:r>
              <a:rPr lang="en-US" dirty="0"/>
              <a:t>m</a:t>
            </a:r>
            <a:r>
              <a:rPr lang="en-US" dirty="0">
                <a:sym typeface="Calibri"/>
              </a:rPr>
              <a:t>utually exclusive then to calculate t</a:t>
            </a:r>
            <a:r>
              <a:rPr lang="en-US" dirty="0"/>
              <a:t>he probability of A or B equals the probability of A plus the probability of B minus the probability of A and B</a:t>
            </a:r>
            <a:endParaRPr lang="en-US" dirty="0">
              <a:sym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solidFill>
                <a:srgbClr val="000000"/>
              </a:solidFill>
              <a:latin typeface="+mn-lt"/>
              <a:ea typeface="Calibri"/>
              <a:cs typeface="Calibri"/>
              <a:sym typeface="Calibri"/>
            </a:endParaRP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45</a:t>
            </a:fld>
            <a:endParaRPr lang="en-US"/>
          </a:p>
        </p:txBody>
      </p:sp>
    </p:spTree>
    <p:extLst>
      <p:ext uri="{BB962C8B-B14F-4D97-AF65-F5344CB8AC3E}">
        <p14:creationId xmlns:p14="http://schemas.microsoft.com/office/powerpoint/2010/main" val="221692979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two events are known to be independent events </a:t>
            </a:r>
            <a:r>
              <a:rPr lang="en-US" sz="1200" b="1" i="0" kern="1200" dirty="0">
                <a:solidFill>
                  <a:schemeClr val="tx1"/>
                </a:solidFill>
                <a:effectLst/>
                <a:latin typeface="+mn-lt"/>
                <a:ea typeface="+mn-ea"/>
                <a:cs typeface="+mn-cs"/>
              </a:rPr>
              <a:t>&lt;Click Event&gt; </a:t>
            </a:r>
            <a:r>
              <a:rPr lang="en-US" dirty="0"/>
              <a:t>if occurrence of one event will have no effect on the probability of the other one. If A and B are two independent events, and P(A) and P(B) be their probabilities then independent probability rule of multiplication is,</a:t>
            </a:r>
            <a:br>
              <a:rPr lang="en-US" dirty="0"/>
            </a:br>
            <a:br>
              <a:rPr lang="en-US" dirty="0"/>
            </a:br>
            <a:r>
              <a:rPr lang="en-US" sz="1200" b="1" i="0" kern="1200" dirty="0">
                <a:solidFill>
                  <a:schemeClr val="tx1"/>
                </a:solidFill>
                <a:effectLst/>
                <a:latin typeface="+mn-lt"/>
                <a:ea typeface="+mn-ea"/>
                <a:cs typeface="+mn-cs"/>
              </a:rPr>
              <a:t>&lt;Click Event&gt; </a:t>
            </a:r>
            <a:r>
              <a:rPr lang="en-US" dirty="0"/>
              <a:t>Probability of both A and B occurring,  P(A and B) = P(A) × P(B)</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a:t>
            </a:r>
            <a:r>
              <a:rPr lang="en-US" sz="1200" b="1" i="0" kern="1200" dirty="0">
                <a:solidFill>
                  <a:schemeClr val="tx1"/>
                </a:solidFill>
                <a:effectLst/>
                <a:latin typeface="+mn-lt"/>
                <a:ea typeface="+mn-ea"/>
                <a:cs typeface="+mn-cs"/>
              </a:rPr>
              <a:t>&lt;Click Event&gt; </a:t>
            </a:r>
            <a:r>
              <a:rPr lang="en-US" dirty="0"/>
              <a:t>t</a:t>
            </a:r>
            <a:r>
              <a:rPr lang="en-US" dirty="0">
                <a:sym typeface="Calibri"/>
              </a:rPr>
              <a:t>he probability of rolling a dice and getting a 2 for the first time and for the second time. Those events are independent.</a:t>
            </a:r>
          </a:p>
          <a:p>
            <a:br>
              <a:rPr lang="en-US" dirty="0"/>
            </a:br>
            <a:endParaRPr lang="en-US" dirty="0"/>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46</a:t>
            </a:fld>
            <a:endParaRPr lang="en-US"/>
          </a:p>
        </p:txBody>
      </p:sp>
    </p:spTree>
    <p:extLst>
      <p:ext uri="{BB962C8B-B14F-4D97-AF65-F5344CB8AC3E}">
        <p14:creationId xmlns:p14="http://schemas.microsoft.com/office/powerpoint/2010/main" val="10409707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Mainly, </a:t>
            </a:r>
            <a:r>
              <a:rPr lang="en-US" sz="1200" b="1" i="0" kern="1200" dirty="0">
                <a:solidFill>
                  <a:schemeClr val="tx1"/>
                </a:solidFill>
                <a:effectLst/>
                <a:latin typeface="+mn-lt"/>
                <a:ea typeface="+mn-ea"/>
                <a:cs typeface="+mn-cs"/>
              </a:rPr>
              <a:t>&lt;Click Event&gt; </a:t>
            </a:r>
            <a:r>
              <a:rPr lang="en-US" dirty="0"/>
              <a:t>the probability can be defined in two categories - </a:t>
            </a:r>
            <a:r>
              <a:rPr lang="en-US" sz="1200" b="1" i="0" kern="1200" dirty="0">
                <a:solidFill>
                  <a:schemeClr val="tx1"/>
                </a:solidFill>
                <a:effectLst/>
                <a:latin typeface="+mn-lt"/>
                <a:ea typeface="+mn-ea"/>
                <a:cs typeface="+mn-cs"/>
              </a:rPr>
              <a:t>&lt;Click Event&gt; </a:t>
            </a:r>
            <a:r>
              <a:rPr lang="en-US" dirty="0"/>
              <a:t>frequent and </a:t>
            </a:r>
            <a:r>
              <a:rPr lang="en-US" sz="1200" b="1" i="0" kern="1200" dirty="0">
                <a:solidFill>
                  <a:schemeClr val="tx1"/>
                </a:solidFill>
                <a:effectLst/>
                <a:latin typeface="+mn-lt"/>
                <a:ea typeface="+mn-ea"/>
                <a:cs typeface="+mn-cs"/>
              </a:rPr>
              <a:t>&lt;Click Event&gt; </a:t>
            </a:r>
            <a:r>
              <a:rPr lang="en-US" dirty="0"/>
              <a:t>conditional probability. </a:t>
            </a:r>
          </a:p>
          <a:p>
            <a:endParaRPr lang="en-US" dirty="0"/>
          </a:p>
          <a:p>
            <a:r>
              <a:rPr lang="en-US" dirty="0"/>
              <a:t>A Frequent probability </a:t>
            </a:r>
            <a:r>
              <a:rPr lang="en-US" sz="1200" b="0" i="0" kern="1200" dirty="0">
                <a:solidFill>
                  <a:schemeClr val="tx1"/>
                </a:solidFill>
                <a:effectLst/>
                <a:latin typeface="+mn-lt"/>
                <a:ea typeface="+mn-ea"/>
                <a:cs typeface="+mn-cs"/>
              </a:rPr>
              <a:t>is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used to find the chance of a particular outcome. Tossing a fair coin with the outcome of tail as 1 otherwise head occurring at a time will be 0. Suppose if we repeat this experiment 1000’s time and counted each result and after completing this experiment we received the outcomes as 600 times tails means 1’s and 400 heads as 0’s. And if we count how frequent the heads or tails have come in the past then we will get result as 60% tail and 40% heads. This frequency can be consider as probabilities for fair coin coming up as head or tails and this is the </a:t>
            </a:r>
            <a:r>
              <a:rPr lang="en-US" dirty="0"/>
              <a:t>Frequent probability. </a:t>
            </a:r>
          </a:p>
          <a:p>
            <a:endParaRPr lang="en-US" dirty="0"/>
          </a:p>
          <a:p>
            <a:r>
              <a:rPr lang="en-US" dirty="0"/>
              <a:t>And </a:t>
            </a:r>
            <a:r>
              <a:rPr lang="en-US" sz="1200" b="0" i="0" kern="1200" dirty="0">
                <a:solidFill>
                  <a:schemeClr val="tx1"/>
                </a:solidFill>
                <a:effectLst/>
                <a:latin typeface="+mn-lt"/>
                <a:ea typeface="+mn-ea"/>
                <a:cs typeface="+mn-cs"/>
              </a:rPr>
              <a:t>conditional probability of an event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is measures the probability of an event if another event has already occurred. In other words, we can say that conditional probability of an event is the probability of that event given that another event has already taken place before it. Let </a:t>
            </a:r>
            <a:r>
              <a:rPr lang="en-US" sz="1200" b="0" i="0" u="none" strike="noStrike" kern="1200" dirty="0">
                <a:solidFill>
                  <a:schemeClr val="tx1"/>
                </a:solidFill>
                <a:effectLst/>
                <a:latin typeface="+mn-lt"/>
                <a:ea typeface="+mn-ea"/>
                <a:cs typeface="+mn-cs"/>
              </a:rPr>
              <a:t>A and B</a:t>
            </a:r>
            <a:r>
              <a:rPr lang="en-US" sz="1200" b="0" i="0" kern="1200" dirty="0">
                <a:solidFill>
                  <a:schemeClr val="tx1"/>
                </a:solidFill>
                <a:effectLst/>
                <a:latin typeface="+mn-lt"/>
                <a:ea typeface="+mn-ea"/>
                <a:cs typeface="+mn-cs"/>
              </a:rPr>
              <a:t> be two events associated with an experiment.</a:t>
            </a:r>
            <a:endParaRPr lang="en-US" dirty="0"/>
          </a:p>
          <a:p>
            <a:endParaRPr lang="en-US" dirty="0"/>
          </a:p>
          <a:p>
            <a:pPr fontAlgn="base"/>
            <a:r>
              <a:rPr lang="en-US" sz="1200" b="0" i="0" kern="1200" dirty="0">
                <a:solidFill>
                  <a:schemeClr val="tx1"/>
                </a:solidFill>
                <a:effectLst/>
                <a:latin typeface="+mn-lt"/>
                <a:ea typeface="+mn-ea"/>
                <a:cs typeface="+mn-cs"/>
              </a:rPr>
              <a:t>Then the occurrence of B is restricted by the fact that A will have occurred before B and will affect B. </a:t>
            </a:r>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47</a:t>
            </a:fld>
            <a:endParaRPr lang="en-US"/>
          </a:p>
        </p:txBody>
      </p:sp>
    </p:spTree>
    <p:extLst>
      <p:ext uri="{BB962C8B-B14F-4D97-AF65-F5344CB8AC3E}">
        <p14:creationId xmlns:p14="http://schemas.microsoft.com/office/powerpoint/2010/main" val="28755006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So the condition of occurrence of B given that A has taken place is written as </a:t>
            </a:r>
            <a:r>
              <a:rPr lang="en-US" sz="1200" b="0" i="0" u="none" strike="noStrike" kern="1200" dirty="0">
                <a:solidFill>
                  <a:schemeClr val="tx1"/>
                </a:solidFill>
                <a:effectLst/>
                <a:latin typeface="+mn-lt"/>
                <a:ea typeface="+mn-ea"/>
                <a:cs typeface="+mn-cs"/>
              </a:rPr>
              <a:t>A∩B and this </a:t>
            </a:r>
            <a:r>
              <a:rPr lang="en" sz="1200" dirty="0">
                <a:solidFill>
                  <a:srgbClr val="000000"/>
                </a:solidFill>
                <a:latin typeface="+mn-lt"/>
                <a:ea typeface="Calibri"/>
                <a:cs typeface="Calibri"/>
                <a:sym typeface="Calibri"/>
              </a:rPr>
              <a:t>probability is written </a:t>
            </a:r>
            <a:r>
              <a:rPr lang="en" sz="1200" b="1" i="1" dirty="0">
                <a:solidFill>
                  <a:srgbClr val="000000"/>
                </a:solidFill>
                <a:latin typeface="+mn-lt"/>
                <a:ea typeface="Calibri"/>
                <a:cs typeface="Calibri"/>
                <a:sym typeface="Calibri"/>
              </a:rPr>
              <a:t>P(B|A)</a:t>
            </a:r>
            <a:r>
              <a:rPr lang="en" sz="1200" dirty="0">
                <a:solidFill>
                  <a:srgbClr val="000000"/>
                </a:solidFill>
                <a:latin typeface="+mn-lt"/>
                <a:ea typeface="Calibri"/>
                <a:cs typeface="Calibri"/>
                <a:sym typeface="Calibri"/>
              </a:rPr>
              <a:t>, notation for the </a:t>
            </a:r>
            <a:r>
              <a:rPr lang="en" sz="1200" i="1" dirty="0">
                <a:solidFill>
                  <a:srgbClr val="000000"/>
                </a:solidFill>
                <a:latin typeface="+mn-lt"/>
                <a:ea typeface="Calibri"/>
                <a:cs typeface="Calibri"/>
                <a:sym typeface="Calibri"/>
              </a:rPr>
              <a:t>probability of B given A</a:t>
            </a:r>
            <a:r>
              <a:rPr lang="en" sz="1200" dirty="0">
                <a:solidFill>
                  <a:srgbClr val="000000"/>
                </a:solidFill>
                <a:latin typeface="+mn-lt"/>
                <a:ea typeface="Calibri"/>
                <a:cs typeface="Calibri"/>
                <a:sym typeface="Calibri"/>
              </a:rPr>
              <a:t>. </a:t>
            </a:r>
            <a:endParaRPr lang="en-US" sz="1200" b="0" i="0" kern="1200" dirty="0">
              <a:solidFill>
                <a:schemeClr val="tx1"/>
              </a:solidFill>
              <a:effectLst/>
              <a:latin typeface="+mn-lt"/>
              <a:ea typeface="+mn-ea"/>
              <a:cs typeface="+mn-cs"/>
            </a:endParaRPr>
          </a:p>
          <a:p>
            <a:br>
              <a:rPr lang="en-US" dirty="0"/>
            </a:b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F4AD914-84D8-4A38-8877-507C2A8A7DEF}" type="slidenum">
              <a:rPr lang="en-US" smtClean="0"/>
              <a:t>48</a:t>
            </a:fld>
            <a:endParaRPr lang="en-US"/>
          </a:p>
        </p:txBody>
      </p:sp>
    </p:spTree>
    <p:extLst>
      <p:ext uri="{BB962C8B-B14F-4D97-AF65-F5344CB8AC3E}">
        <p14:creationId xmlns:p14="http://schemas.microsoft.com/office/powerpoint/2010/main" val="392652792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consider two events, A and B: A as </a:t>
            </a:r>
            <a:r>
              <a:rPr lang="en-US" sz="1200" b="1" kern="1200" dirty="0">
                <a:solidFill>
                  <a:schemeClr val="tx1"/>
                </a:solidFill>
                <a:effectLst/>
                <a:latin typeface="+mn-lt"/>
                <a:ea typeface="+mn-ea"/>
                <a:cs typeface="+mn-cs"/>
              </a:rPr>
              <a:t>&lt;Click Event&gt; </a:t>
            </a:r>
            <a:r>
              <a:rPr lang="en-US" sz="1200" kern="1200" dirty="0">
                <a:solidFill>
                  <a:schemeClr val="tx1"/>
                </a:solidFill>
                <a:effectLst/>
                <a:latin typeface="+mn-lt"/>
                <a:ea typeface="+mn-ea"/>
                <a:cs typeface="+mn-cs"/>
              </a:rPr>
              <a:t>it rains and B as </a:t>
            </a:r>
            <a:r>
              <a:rPr lang="en-US" sz="1200" b="1" kern="1200" dirty="0">
                <a:solidFill>
                  <a:schemeClr val="tx1"/>
                </a:solidFill>
                <a:effectLst/>
                <a:latin typeface="+mn-lt"/>
                <a:ea typeface="+mn-ea"/>
                <a:cs typeface="+mn-cs"/>
              </a:rPr>
              <a:t>&lt;Click Event&gt;</a:t>
            </a:r>
            <a:r>
              <a:rPr lang="en-US" sz="1200" kern="1200" dirty="0">
                <a:solidFill>
                  <a:schemeClr val="tx1"/>
                </a:solidFill>
                <a:effectLst/>
                <a:latin typeface="+mn-lt"/>
                <a:ea typeface="+mn-ea"/>
                <a:cs typeface="+mn-cs"/>
              </a:rPr>
              <a:t> a Little League game is cancelled.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From these definitions, you might quickly realize that the two events are not mutually exclusive; that is, both A and B could occur simultaneously. Also, the two events are likely not independent of one another; that is to say, if event A occurs that is it rains, will likely impact the probability of B occurring that is the event of rain will greatly increase the likelihood that the Little League game is cancelled.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 what is the probability that the Little League game is cancelled, given that it rains today? This probability is called a conditional probability, because we are given the condition that it is raining. In other words, event B is no longer a “what if”—we know that it has occurred, and it may or may not have an impact on the probability of event A. Therefore,</a:t>
            </a:r>
            <a:r>
              <a:rPr lang="en-US" sz="1200" b="1" kern="1200" dirty="0">
                <a:solidFill>
                  <a:schemeClr val="tx1"/>
                </a:solidFill>
                <a:effectLst/>
                <a:latin typeface="+mn-lt"/>
                <a:ea typeface="+mn-ea"/>
                <a:cs typeface="+mn-cs"/>
              </a:rPr>
              <a:t> &lt;Click Event&gt;</a:t>
            </a:r>
            <a:r>
              <a:rPr lang="en-US" sz="1200" kern="1200" dirty="0">
                <a:solidFill>
                  <a:schemeClr val="tx1"/>
                </a:solidFill>
                <a:effectLst/>
                <a:latin typeface="+mn-lt"/>
                <a:ea typeface="+mn-ea"/>
                <a:cs typeface="+mn-cs"/>
              </a:rPr>
              <a:t>  “Given that event B has already occurred, what is the probability of A?” is a conditional probability.</a:t>
            </a:r>
          </a:p>
          <a:p>
            <a:r>
              <a:rPr lang="en-U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8F4AD914-84D8-4A38-8877-507C2A8A7DEF}" type="slidenum">
              <a:rPr lang="en-US" smtClean="0"/>
              <a:t>49</a:t>
            </a:fld>
            <a:endParaRPr lang="en-US"/>
          </a:p>
        </p:txBody>
      </p:sp>
    </p:spTree>
    <p:extLst>
      <p:ext uri="{BB962C8B-B14F-4D97-AF65-F5344CB8AC3E}">
        <p14:creationId xmlns:p14="http://schemas.microsoft.com/office/powerpoint/2010/main" val="7123042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Let’s say we want to make a survey of the marks of 100 students, then 100 student will represent our population. From here </a:t>
            </a:r>
            <a:r>
              <a:rPr lang="en-US" sz="1200" b="1" i="0" kern="1200" dirty="0">
                <a:solidFill>
                  <a:schemeClr val="tx1"/>
                </a:solidFill>
                <a:effectLst/>
                <a:latin typeface="+mn-lt"/>
                <a:ea typeface="+mn-ea"/>
                <a:cs typeface="+mn-cs"/>
              </a:rPr>
              <a:t>&lt;Click Event&gt; </a:t>
            </a:r>
            <a:r>
              <a:rPr lang="en-US" sz="1200" b="0" i="0" kern="1200" dirty="0">
                <a:solidFill>
                  <a:schemeClr val="tx1"/>
                </a:solidFill>
                <a:effectLst/>
                <a:latin typeface="+mn-lt"/>
                <a:ea typeface="+mn-ea"/>
                <a:cs typeface="+mn-cs"/>
              </a:rPr>
              <a:t>if we take some data then that data will be our sample.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how do we extract this data from population, we cannot randomly pick it. </a:t>
            </a:r>
          </a:p>
          <a:p>
            <a:endParaRPr lang="en-US" sz="1200" b="0" i="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sampling data we have various techniques, so that we could say that this sample consist of similar data of the complete population.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a simplified way we can say that this sample like an understandable form of the whole population data set. There are different kind of sampling techniques that we have use to extract this sample data which we can make use for any kind of analysis. And we can say that our whole population is infer in this sample and we can derive solution out of it.</a:t>
            </a:r>
          </a:p>
          <a:p>
            <a:endParaRPr lang="en-US" sz="120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F4AD914-84D8-4A38-8877-507C2A8A7DEF}" type="slidenum">
              <a:rPr lang="en-US" smtClean="0"/>
              <a:t>6</a:t>
            </a:fld>
            <a:endParaRPr lang="en-US"/>
          </a:p>
        </p:txBody>
      </p:sp>
    </p:spTree>
    <p:extLst>
      <p:ext uri="{BB962C8B-B14F-4D97-AF65-F5344CB8AC3E}">
        <p14:creationId xmlns:p14="http://schemas.microsoft.com/office/powerpoint/2010/main" val="32137769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formula for conditional probability. </a:t>
            </a:r>
          </a:p>
          <a:p>
            <a:endParaRPr lang="en-US" dirty="0"/>
          </a:p>
          <a:p>
            <a:r>
              <a:rPr lang="en-US" sz="1200" b="1" kern="1200" dirty="0">
                <a:solidFill>
                  <a:schemeClr val="tx1"/>
                </a:solidFill>
                <a:effectLst/>
                <a:latin typeface="+mn-lt"/>
                <a:ea typeface="+mn-ea"/>
                <a:cs typeface="+mn-cs"/>
              </a:rPr>
              <a:t>&lt;Click Event&gt;</a:t>
            </a:r>
            <a:r>
              <a:rPr lang="en-US" sz="1200" b="0" i="0" kern="1200" dirty="0">
                <a:solidFill>
                  <a:schemeClr val="tx1"/>
                </a:solidFill>
                <a:effectLst/>
                <a:latin typeface="+mn-lt"/>
                <a:ea typeface="+mn-ea"/>
                <a:cs typeface="+mn-cs"/>
              </a:rPr>
              <a:t>The conditional probability of A given B is denoted by P(A|B) = </a:t>
            </a:r>
            <a:r>
              <a:rPr lang="en-US" sz="1200" b="0" i="0" u="none" strike="noStrike" kern="1200" dirty="0">
                <a:solidFill>
                  <a:schemeClr val="tx1"/>
                </a:solidFill>
                <a:effectLst/>
                <a:latin typeface="+mn-lt"/>
                <a:ea typeface="+mn-ea"/>
                <a:cs typeface="+mn-cs"/>
              </a:rPr>
              <a:t>P(A and B) divided by P(B)</a:t>
            </a:r>
            <a:r>
              <a:rPr lang="en-US" sz="1200" b="0" i="0" kern="1200" dirty="0">
                <a:solidFill>
                  <a:schemeClr val="tx1"/>
                </a:solidFill>
                <a:effectLst/>
                <a:latin typeface="+mn-lt"/>
                <a:ea typeface="+mn-ea"/>
                <a:cs typeface="+mn-cs"/>
              </a:rPr>
              <a:t>, here, P(B) &gt; 0. and if we want to cross multiply probability of A and B then Probability of A and B = P(B)* P(A|B)</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&lt;Click Event&gt;</a:t>
            </a:r>
            <a:r>
              <a:rPr lang="en-US" sz="1200" b="0" i="0" kern="1200" dirty="0">
                <a:solidFill>
                  <a:schemeClr val="tx1"/>
                </a:solidFill>
                <a:effectLst/>
                <a:latin typeface="+mn-lt"/>
                <a:ea typeface="+mn-ea"/>
                <a:cs typeface="+mn-cs"/>
              </a:rPr>
              <a:t>Similarly, the conditional probability of B given A is denoted by P(B|A) = </a:t>
            </a:r>
            <a:r>
              <a:rPr lang="en-US" sz="1200" b="0" i="0" u="none" strike="noStrike" kern="1200" dirty="0">
                <a:solidFill>
                  <a:schemeClr val="tx1"/>
                </a:solidFill>
                <a:effectLst/>
                <a:latin typeface="+mn-lt"/>
                <a:ea typeface="+mn-ea"/>
                <a:cs typeface="+mn-cs"/>
              </a:rPr>
              <a:t>P(A and B) divided by P(A)</a:t>
            </a:r>
            <a:r>
              <a:rPr lang="en-US" sz="1200" b="0" i="0" kern="1200" dirty="0">
                <a:solidFill>
                  <a:schemeClr val="tx1"/>
                </a:solidFill>
                <a:effectLst/>
                <a:latin typeface="+mn-lt"/>
                <a:ea typeface="+mn-ea"/>
                <a:cs typeface="+mn-cs"/>
              </a:rPr>
              <a:t>, here, P(B) &gt; 0. and if we want to cross multiply probability of A and B then Probability of A and B = P(A)* P(B|A)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And later </a:t>
            </a:r>
            <a:r>
              <a:rPr lang="en-US" sz="1200" b="1" kern="1200" dirty="0">
                <a:solidFill>
                  <a:schemeClr val="tx1"/>
                </a:solidFill>
                <a:effectLst/>
                <a:latin typeface="+mn-lt"/>
                <a:ea typeface="+mn-ea"/>
                <a:cs typeface="+mn-cs"/>
              </a:rPr>
              <a:t>&lt;Click Event&gt;</a:t>
            </a:r>
            <a:r>
              <a:rPr lang="en-US" sz="1200" b="0" i="0" kern="1200" dirty="0">
                <a:solidFill>
                  <a:schemeClr val="tx1"/>
                </a:solidFill>
                <a:effectLst/>
                <a:latin typeface="+mn-lt"/>
                <a:ea typeface="+mn-ea"/>
                <a:cs typeface="+mn-cs"/>
              </a:rPr>
              <a:t>when we equate this two equations then, P(A|B) * P(B) is equal to P(B|A) * P(A)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From here</a:t>
            </a:r>
            <a:r>
              <a:rPr lang="en-US" sz="1200" b="1" kern="1200" dirty="0">
                <a:solidFill>
                  <a:schemeClr val="tx1"/>
                </a:solidFill>
                <a:effectLst/>
                <a:latin typeface="+mn-lt"/>
                <a:ea typeface="+mn-ea"/>
                <a:cs typeface="+mn-cs"/>
              </a:rPr>
              <a:t>&lt;Click Event&gt;</a:t>
            </a:r>
            <a:r>
              <a:rPr lang="en-US" sz="1200" b="0" i="0" kern="1200" dirty="0">
                <a:solidFill>
                  <a:schemeClr val="tx1"/>
                </a:solidFill>
                <a:effectLst/>
                <a:latin typeface="+mn-lt"/>
                <a:ea typeface="+mn-ea"/>
                <a:cs typeface="+mn-cs"/>
              </a:rPr>
              <a:t> if we are moving P(B) down here, then P(A|B) is equal to P(B|A) * P(A) divided by P(B)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And this is the base theorem of conditional probability.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50</a:t>
            </a:fld>
            <a:endParaRPr lang="en-US"/>
          </a:p>
        </p:txBody>
      </p:sp>
    </p:spTree>
    <p:extLst>
      <p:ext uri="{BB962C8B-B14F-4D97-AF65-F5344CB8AC3E}">
        <p14:creationId xmlns:p14="http://schemas.microsoft.com/office/powerpoint/2010/main" val="13968353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rtl="0">
              <a:lnSpc>
                <a:spcPct val="150000"/>
              </a:lnSpc>
              <a:buNone/>
            </a:pPr>
            <a:r>
              <a:rPr lang="en-US" sz="1200" dirty="0">
                <a:sym typeface="Calibri"/>
              </a:rPr>
              <a:t>The probability function for a discrete random variable is the </a:t>
            </a:r>
            <a:r>
              <a:rPr lang="en-US" sz="1200" b="1" dirty="0">
                <a:sym typeface="Calibri"/>
              </a:rPr>
              <a:t>probability mass function. </a:t>
            </a:r>
            <a:r>
              <a:rPr lang="en-US" sz="1200" dirty="0">
                <a:sym typeface="Calibri"/>
              </a:rPr>
              <a:t>It shows the exact probabilities for a particular value of the random variable.</a:t>
            </a:r>
          </a:p>
          <a:p>
            <a:pPr marL="0" indent="0" algn="just" rtl="0">
              <a:lnSpc>
                <a:spcPct val="150000"/>
              </a:lnSpc>
              <a:buNone/>
            </a:pPr>
            <a:endParaRPr lang="en-US" sz="1200" dirty="0">
              <a:sym typeface="Calibri"/>
            </a:endParaRPr>
          </a:p>
          <a:p>
            <a:pPr marL="0" indent="0" algn="just" rtl="0">
              <a:lnSpc>
                <a:spcPct val="150000"/>
              </a:lnSpc>
              <a:buNone/>
            </a:pPr>
            <a:endParaRPr lang="en-US" sz="1200" dirty="0">
              <a:sym typeface="Calibri"/>
            </a:endParaRPr>
          </a:p>
          <a:p>
            <a:r>
              <a:rPr lang="en-US" sz="1200" b="0" i="0" kern="1200" dirty="0">
                <a:solidFill>
                  <a:schemeClr val="tx1"/>
                </a:solidFill>
                <a:effectLst/>
                <a:latin typeface="+mn-lt"/>
                <a:ea typeface="+mn-ea"/>
                <a:cs typeface="+mn-cs"/>
              </a:rPr>
              <a:t>Suppose you are a teacher in a university. After checking assignments for a week, you graded all the students. You gave these graded papers to a data entry guy in the university and tell him to create a spreadsheet containing the grades of all the students. </a:t>
            </a:r>
            <a:r>
              <a:rPr lang="en-US" sz="1200" b="1" i="0" kern="1200" dirty="0">
                <a:solidFill>
                  <a:schemeClr val="tx1"/>
                </a:solidFill>
                <a:effectLst/>
                <a:latin typeface="+mn-lt"/>
                <a:ea typeface="+mn-ea"/>
                <a:cs typeface="+mn-cs"/>
              </a:rPr>
              <a:t>&lt;Click</a:t>
            </a:r>
            <a:r>
              <a:rPr lang="en-US" sz="1200" b="1" i="0" kern="1200" baseline="0" dirty="0">
                <a:solidFill>
                  <a:schemeClr val="tx1"/>
                </a:solidFill>
                <a:effectLst/>
                <a:latin typeface="+mn-lt"/>
                <a:ea typeface="+mn-ea"/>
                <a:cs typeface="+mn-cs"/>
              </a:rPr>
              <a:t> Event&gt; </a:t>
            </a:r>
            <a:r>
              <a:rPr lang="en-US" sz="1200" b="0" i="0" kern="1200" dirty="0">
                <a:solidFill>
                  <a:schemeClr val="tx1"/>
                </a:solidFill>
                <a:effectLst/>
                <a:latin typeface="+mn-lt"/>
                <a:ea typeface="+mn-ea"/>
                <a:cs typeface="+mn-cs"/>
              </a:rPr>
              <a:t>But the guy only stores the grades and not the corresponding students.</a:t>
            </a:r>
          </a:p>
          <a:p>
            <a:r>
              <a:rPr lang="en-US" sz="1200" b="0" i="0" kern="1200" dirty="0">
                <a:solidFill>
                  <a:schemeClr val="tx1"/>
                </a:solidFill>
                <a:effectLst/>
                <a:latin typeface="+mn-lt"/>
                <a:ea typeface="+mn-ea"/>
                <a:cs typeface="+mn-cs"/>
              </a:rPr>
              <a:t>He made another blunder, he missed a couple of entries in a hurry and we have no idea whose grades are missing. Let’s find a way to solve this.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&lt;Click</a:t>
            </a:r>
            <a:r>
              <a:rPr lang="en-US" sz="1200" b="1" i="0" kern="1200" baseline="0" dirty="0">
                <a:solidFill>
                  <a:schemeClr val="tx1"/>
                </a:solidFill>
                <a:effectLst/>
                <a:latin typeface="+mn-lt"/>
                <a:ea typeface="+mn-ea"/>
                <a:cs typeface="+mn-cs"/>
              </a:rPr>
              <a:t> Event&gt; </a:t>
            </a:r>
            <a:r>
              <a:rPr lang="en-US" sz="1200" b="0" i="0" kern="1200" dirty="0">
                <a:solidFill>
                  <a:schemeClr val="tx1"/>
                </a:solidFill>
                <a:effectLst/>
                <a:latin typeface="+mn-lt"/>
                <a:ea typeface="+mn-ea"/>
                <a:cs typeface="+mn-cs"/>
              </a:rPr>
              <a:t>One way is that you visualize the grades and see if you can find a trend in the data.</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graph that you have plot is called the frequency distribution of the data. You see that there is a smooth curve like structure that defines our data, </a:t>
            </a:r>
            <a:r>
              <a:rPr lang="en-US" sz="1200" b="1" i="0" kern="1200" dirty="0">
                <a:solidFill>
                  <a:schemeClr val="tx1"/>
                </a:solidFill>
                <a:effectLst/>
                <a:latin typeface="+mn-lt"/>
                <a:ea typeface="+mn-ea"/>
                <a:cs typeface="+mn-cs"/>
              </a:rPr>
              <a:t>&lt;Click</a:t>
            </a:r>
            <a:r>
              <a:rPr lang="en-US" sz="1200" b="1" i="0" kern="1200" baseline="0" dirty="0">
                <a:solidFill>
                  <a:schemeClr val="tx1"/>
                </a:solidFill>
                <a:effectLst/>
                <a:latin typeface="+mn-lt"/>
                <a:ea typeface="+mn-ea"/>
                <a:cs typeface="+mn-cs"/>
              </a:rPr>
              <a:t> Event&gt; </a:t>
            </a:r>
            <a:r>
              <a:rPr lang="en-US" sz="1200" b="0" i="0" kern="1200" dirty="0">
                <a:solidFill>
                  <a:schemeClr val="tx1"/>
                </a:solidFill>
                <a:effectLst/>
                <a:latin typeface="+mn-lt"/>
                <a:ea typeface="+mn-ea"/>
                <a:cs typeface="+mn-cs"/>
              </a:rPr>
              <a:t>but do you notice an anomaly? We have an abnormally low frequency at a particular score range. So the best guess would be to have missing values that remove the dent in the distribution.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is how you would try to solve a real-life problem using data analysis. For any Data Scientist, a student or a practitioner, distribution is a must know concept. It provides the basis for analytics and inferential statistics. While the concept of probability gives us the mathematical calculations, distributions help us actually visualize what’s happening underneath.</a:t>
            </a:r>
          </a:p>
          <a:p>
            <a:pPr marL="0" indent="0" algn="just" rtl="0">
              <a:lnSpc>
                <a:spcPct val="150000"/>
              </a:lnSpc>
              <a:buNone/>
            </a:pPr>
            <a:endParaRPr lang="en-US" sz="1200" dirty="0">
              <a:sym typeface="Calibri"/>
            </a:endParaRPr>
          </a:p>
          <a:p>
            <a:r>
              <a:rPr lang="en-US" sz="1200" b="0" i="0" kern="1200" dirty="0">
                <a:solidFill>
                  <a:schemeClr val="tx1"/>
                </a:solidFill>
                <a:effectLst/>
                <a:latin typeface="+mn-lt"/>
                <a:ea typeface="+mn-ea"/>
                <a:cs typeface="+mn-cs"/>
              </a:rPr>
              <a:t>We have different types of Distributions like Bernoulli Distribution, Binomial Distribution, Normal Distribution, Exponential Distribution etc. we will discuss each of them later</a:t>
            </a:r>
            <a:r>
              <a:rPr lang="en-US" sz="1200" b="0" i="0" kern="1200" baseline="0" dirty="0">
                <a:solidFill>
                  <a:schemeClr val="tx1"/>
                </a:solidFill>
                <a:effectLst/>
                <a:latin typeface="+mn-lt"/>
                <a:ea typeface="+mn-ea"/>
                <a:cs typeface="+mn-cs"/>
              </a:rPr>
              <a:t> in the upcoming modules.</a:t>
            </a:r>
            <a:endParaRPr lang="en-US" sz="1200" b="0" i="0" kern="1200" dirty="0">
              <a:solidFill>
                <a:schemeClr val="tx1"/>
              </a:solidFill>
              <a:effectLst/>
              <a:latin typeface="+mn-lt"/>
              <a:ea typeface="+mn-ea"/>
              <a:cs typeface="+mn-cs"/>
            </a:endParaRPr>
          </a:p>
          <a:p>
            <a:pPr marL="0" indent="0" algn="just" rtl="0">
              <a:lnSpc>
                <a:spcPct val="150000"/>
              </a:lnSpc>
              <a:buNone/>
            </a:pPr>
            <a:endParaRPr lang="en-US" sz="1200" dirty="0">
              <a:sym typeface="Calibri"/>
            </a:endParaRPr>
          </a:p>
          <a:p>
            <a:pPr marL="0" indent="0" algn="just" rtl="0">
              <a:lnSpc>
                <a:spcPct val="150000"/>
              </a:lnSpc>
              <a:buNone/>
            </a:pPr>
            <a:endParaRPr lang="en-US" sz="1200" dirty="0">
              <a:sym typeface="Calibri"/>
            </a:endParaRPr>
          </a:p>
          <a:p>
            <a:pPr marL="0" indent="0" algn="just" rtl="0">
              <a:lnSpc>
                <a:spcPct val="150000"/>
              </a:lnSpc>
              <a:buNone/>
            </a:pPr>
            <a:endParaRPr lang="en-US" sz="1200" dirty="0">
              <a:sym typeface="Calibri"/>
            </a:endParaRPr>
          </a:p>
          <a:p>
            <a:endParaRPr lang="en-US" dirty="0"/>
          </a:p>
        </p:txBody>
      </p:sp>
      <p:sp>
        <p:nvSpPr>
          <p:cNvPr id="4" name="Slide Number Placeholder 3"/>
          <p:cNvSpPr>
            <a:spLocks noGrp="1"/>
          </p:cNvSpPr>
          <p:nvPr>
            <p:ph type="sldNum" sz="quarter" idx="10"/>
          </p:nvPr>
        </p:nvSpPr>
        <p:spPr/>
        <p:txBody>
          <a:bodyPr/>
          <a:lstStyle/>
          <a:p>
            <a:fld id="{8F4AD914-84D8-4A38-8877-507C2A8A7DEF}" type="slidenum">
              <a:rPr lang="en-US" smtClean="0"/>
              <a:t>51</a:t>
            </a:fld>
            <a:endParaRPr lang="en-US"/>
          </a:p>
        </p:txBody>
      </p:sp>
    </p:spTree>
    <p:extLst>
      <p:ext uri="{BB962C8B-B14F-4D97-AF65-F5344CB8AC3E}">
        <p14:creationId xmlns:p14="http://schemas.microsoft.com/office/powerpoint/2010/main" val="4001887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dirty="0"/>
              <a:t>Now, we will look at what is </a:t>
            </a:r>
            <a:r>
              <a:rPr lang="en-IN" noProof="0" dirty="0"/>
              <a:t>Census</a:t>
            </a:r>
            <a:r>
              <a:rPr lang="en-US" noProof="0" dirty="0"/>
              <a:t> </a:t>
            </a:r>
            <a:r>
              <a:rPr lang="en-US" noProof="0" dirty="0">
                <a:sym typeface="Calibri"/>
              </a:rPr>
              <a:t> and what is </a:t>
            </a:r>
            <a:r>
              <a:rPr lang="en-US" dirty="0">
                <a:sym typeface="Calibri"/>
              </a:rPr>
              <a:t>Survey?</a:t>
            </a:r>
          </a:p>
          <a:p>
            <a:endParaRPr lang="en-US" dirty="0">
              <a:sym typeface="Calibri"/>
            </a:endParaRPr>
          </a:p>
          <a:p>
            <a:pPr marL="0" lvl="0" indent="0" rtl="0">
              <a:lnSpc>
                <a:spcPct val="150000"/>
              </a:lnSpc>
              <a:spcBef>
                <a:spcPts val="0"/>
              </a:spcBef>
              <a:spcAft>
                <a:spcPts val="0"/>
              </a:spcAft>
              <a:buNone/>
            </a:pPr>
            <a:r>
              <a:rPr lang="en-US" dirty="0">
                <a:sym typeface="Calibri"/>
              </a:rPr>
              <a:t>Census is </a:t>
            </a:r>
            <a:r>
              <a:rPr lang="en-US" b="1" dirty="0">
                <a:sym typeface="Calibri"/>
              </a:rPr>
              <a:t>&lt;Click Event&gt; </a:t>
            </a:r>
            <a:r>
              <a:rPr lang="en-US" dirty="0">
                <a:sym typeface="Calibri"/>
              </a:rPr>
              <a:t>something where we gather data from the whole population of interest. For example – Elections or any 15-year census etc. can be consider as a Census data.</a:t>
            </a:r>
          </a:p>
          <a:p>
            <a:pPr marL="0" lvl="0" indent="0" rtl="0">
              <a:lnSpc>
                <a:spcPct val="150000"/>
              </a:lnSpc>
              <a:spcBef>
                <a:spcPts val="0"/>
              </a:spcBef>
              <a:spcAft>
                <a:spcPts val="0"/>
              </a:spcAft>
              <a:buNone/>
            </a:pPr>
            <a:endParaRPr lang="en-US" dirty="0">
              <a:sym typeface="Calibri"/>
            </a:endParaRPr>
          </a:p>
          <a:p>
            <a:pPr lvl="0">
              <a:lnSpc>
                <a:spcPct val="150000"/>
              </a:lnSpc>
            </a:pPr>
            <a:r>
              <a:rPr lang="en-US" dirty="0">
                <a:sym typeface="Calibri"/>
              </a:rPr>
              <a:t>And Survey is </a:t>
            </a:r>
            <a:r>
              <a:rPr lang="en-US" b="1" dirty="0">
                <a:sym typeface="Calibri"/>
              </a:rPr>
              <a:t>&lt;Click Event&gt; </a:t>
            </a:r>
            <a:r>
              <a:rPr lang="en-US" dirty="0">
                <a:sym typeface="Calibri"/>
              </a:rPr>
              <a:t>the gathering of data from the sample in order to make conclusions about the population. For example a survey can be an opinion polls, or quality control checks in manufacturing units.</a:t>
            </a:r>
          </a:p>
          <a:p>
            <a:pPr lvl="0">
              <a:lnSpc>
                <a:spcPct val="150000"/>
              </a:lnSpc>
            </a:pPr>
            <a:endParaRPr lang="en-US" dirty="0">
              <a:sym typeface="Calibri"/>
            </a:endParaRPr>
          </a:p>
          <a:p>
            <a:pPr lvl="0">
              <a:lnSpc>
                <a:spcPct val="150000"/>
              </a:lnSpc>
            </a:pPr>
            <a:r>
              <a:rPr lang="en-US" dirty="0">
                <a:sym typeface="Calibri"/>
              </a:rPr>
              <a:t>This two are very general term which we can </a:t>
            </a:r>
            <a:r>
              <a:rPr lang="en-US" sz="1200" kern="1200" dirty="0">
                <a:solidFill>
                  <a:schemeClr val="tx1"/>
                </a:solidFill>
                <a:effectLst/>
                <a:latin typeface="+mn-lt"/>
                <a:ea typeface="+mn-ea"/>
                <a:cs typeface="+mn-cs"/>
              </a:rPr>
              <a:t>mostly hear or see in the newspapers 	</a:t>
            </a:r>
            <a:endParaRPr lang="en-US" dirty="0">
              <a:sym typeface="Calibri"/>
            </a:endParaRPr>
          </a:p>
          <a:p>
            <a:pPr marL="0" lvl="0" indent="0" rtl="0">
              <a:lnSpc>
                <a:spcPct val="150000"/>
              </a:lnSpc>
              <a:spcBef>
                <a:spcPts val="0"/>
              </a:spcBef>
              <a:spcAft>
                <a:spcPts val="0"/>
              </a:spcAft>
              <a:buNone/>
            </a:pPr>
            <a:endParaRPr lang="en-US" dirty="0"/>
          </a:p>
        </p:txBody>
      </p:sp>
    </p:spTree>
    <p:extLst>
      <p:ext uri="{BB962C8B-B14F-4D97-AF65-F5344CB8AC3E}">
        <p14:creationId xmlns:p14="http://schemas.microsoft.com/office/powerpoint/2010/main" val="29072614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dirty="0"/>
              <a:t>We have already discussed </a:t>
            </a:r>
            <a:r>
              <a:rPr lang="en-US" noProof="0" dirty="0"/>
              <a:t>Parameter &amp; Statistic while discussing Population and Sample, now we will look at it in detail.</a:t>
            </a:r>
          </a:p>
          <a:p>
            <a:endParaRPr lang="en-US" noProof="0" dirty="0">
              <a:sym typeface="Calibri"/>
            </a:endParaRPr>
          </a:p>
          <a:p>
            <a:pPr marL="0" indent="0" rtl="0">
              <a:lnSpc>
                <a:spcPct val="150000"/>
              </a:lnSpc>
              <a:buNone/>
            </a:pPr>
            <a:r>
              <a:rPr lang="en-US" dirty="0">
                <a:sym typeface="Calibri"/>
              </a:rPr>
              <a:t>A Parameter </a:t>
            </a:r>
            <a:r>
              <a:rPr lang="en-US" b="1" dirty="0">
                <a:sym typeface="Calibri"/>
              </a:rPr>
              <a:t>&lt;Click Event&gt; </a:t>
            </a:r>
            <a:r>
              <a:rPr lang="en-US" dirty="0">
                <a:sym typeface="Calibri"/>
              </a:rPr>
              <a:t>is a descriptive measure of the population. Here any kind of the analysis related to population is called as parameters. Its </a:t>
            </a:r>
            <a:r>
              <a:rPr lang="en-US" b="1" dirty="0">
                <a:sym typeface="Calibri"/>
              </a:rPr>
              <a:t>&lt;Click Event&gt; </a:t>
            </a:r>
            <a:r>
              <a:rPr lang="en-US" dirty="0">
                <a:sym typeface="Calibri"/>
              </a:rPr>
              <a:t>example are Population mean, Population variance, Population standard deviation etc. Anything related to population data is defined as Parameters. </a:t>
            </a:r>
          </a:p>
          <a:p>
            <a:pPr marL="0" indent="0" rtl="0">
              <a:lnSpc>
                <a:spcPct val="150000"/>
              </a:lnSpc>
              <a:buNone/>
            </a:pPr>
            <a:endParaRPr lang="en-US" dirty="0">
              <a:sym typeface="Calibri"/>
            </a:endParaRPr>
          </a:p>
          <a:p>
            <a:pPr marL="0" indent="0" rtl="0">
              <a:lnSpc>
                <a:spcPct val="150000"/>
              </a:lnSpc>
              <a:buNone/>
            </a:pPr>
            <a:r>
              <a:rPr lang="en-US" dirty="0">
                <a:sym typeface="Calibri"/>
              </a:rPr>
              <a:t>And </a:t>
            </a:r>
            <a:r>
              <a:rPr lang="en-US" b="1" dirty="0">
                <a:sym typeface="Calibri"/>
              </a:rPr>
              <a:t>&lt;Click Event&gt; </a:t>
            </a:r>
            <a:r>
              <a:rPr lang="en-US" dirty="0">
                <a:sym typeface="Calibri"/>
              </a:rPr>
              <a:t>a descriptive measure of the sample is known as </a:t>
            </a:r>
            <a:r>
              <a:rPr lang="en-US" noProof="0" dirty="0"/>
              <a:t>Statistic. This sample data can be </a:t>
            </a:r>
            <a:r>
              <a:rPr lang="en-US" dirty="0">
                <a:sym typeface="Calibri"/>
              </a:rPr>
              <a:t>Sample mean, Sample variance, Sample standard deviation etc. Anything related to Sample data is defined as Statistic. </a:t>
            </a:r>
          </a:p>
          <a:p>
            <a:endParaRPr lang="en-US" dirty="0">
              <a:sym typeface="Calibri"/>
            </a:endParaRPr>
          </a:p>
          <a:p>
            <a:endParaRPr lang="en-US" sz="1200" b="0" i="0" kern="1200" dirty="0">
              <a:solidFill>
                <a:schemeClr val="tx1"/>
              </a:solidFill>
              <a:latin typeface="+mn-lt"/>
              <a:ea typeface="+mn-ea"/>
              <a:cs typeface="+mn-cs"/>
              <a:sym typeface="Calibri"/>
            </a:endParaRPr>
          </a:p>
          <a:p>
            <a:pPr marL="0" lvl="0" indent="0" rtl="0">
              <a:lnSpc>
                <a:spcPct val="150000"/>
              </a:lnSpc>
              <a:spcBef>
                <a:spcPts val="0"/>
              </a:spcBef>
              <a:spcAft>
                <a:spcPts val="0"/>
              </a:spcAft>
              <a:buNone/>
            </a:pPr>
            <a:endParaRPr lang="en-US" b="0" i="0" dirty="0"/>
          </a:p>
        </p:txBody>
      </p:sp>
    </p:spTree>
    <p:extLst>
      <p:ext uri="{BB962C8B-B14F-4D97-AF65-F5344CB8AC3E}">
        <p14:creationId xmlns:p14="http://schemas.microsoft.com/office/powerpoint/2010/main" val="3776604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dirty="0"/>
              <a:t>So, how do these </a:t>
            </a:r>
            <a:r>
              <a:rPr lang="en-US" sz="1200" kern="1200" dirty="0">
                <a:solidFill>
                  <a:schemeClr val="tx1"/>
                </a:solidFill>
                <a:effectLst/>
                <a:latin typeface="+mn-lt"/>
                <a:ea typeface="+mn-ea"/>
                <a:cs typeface="+mn-cs"/>
              </a:rPr>
              <a:t>terminologies are actually </a:t>
            </a:r>
            <a:r>
              <a:rPr lang="en-US" sz="1200" b="0" i="0" kern="1200" dirty="0">
                <a:solidFill>
                  <a:schemeClr val="tx1"/>
                </a:solidFill>
                <a:effectLst/>
                <a:latin typeface="+mn-lt"/>
                <a:ea typeface="+mn-ea"/>
                <a:cs typeface="+mn-cs"/>
              </a:rPr>
              <a:t>donated?</a:t>
            </a:r>
          </a:p>
          <a:p>
            <a:endParaRPr lang="en-US" sz="1200" b="0" i="0" kern="1200" dirty="0">
              <a:solidFill>
                <a:schemeClr val="tx1"/>
              </a:solidFill>
              <a:effectLst/>
              <a:latin typeface="+mn-lt"/>
              <a:ea typeface="+mn-ea"/>
              <a:cs typeface="+mn-cs"/>
              <a:sym typeface="Calibri"/>
            </a:endParaRPr>
          </a:p>
          <a:p>
            <a:r>
              <a:rPr lang="en-US" dirty="0">
                <a:sym typeface="Calibri"/>
              </a:rPr>
              <a:t>Here the population parameter is denoted as </a:t>
            </a:r>
            <a:r>
              <a:rPr lang="en-US" b="1" dirty="0">
                <a:sym typeface="Calibri"/>
              </a:rPr>
              <a:t>&lt;Click Event&gt; </a:t>
            </a:r>
            <a:r>
              <a:rPr lang="en-US" dirty="0">
                <a:sym typeface="Calibri"/>
              </a:rPr>
              <a:t>µ for Mean, Sigma Square for variance and Sigma for standard deviation. </a:t>
            </a:r>
          </a:p>
          <a:p>
            <a:endParaRPr lang="en-US" dirty="0">
              <a:sym typeface="Calibri"/>
            </a:endParaRPr>
          </a:p>
          <a:p>
            <a:r>
              <a:rPr lang="en-US" dirty="0">
                <a:sym typeface="Calibri"/>
              </a:rPr>
              <a:t>And the sample statistic is denoted as </a:t>
            </a:r>
            <a:r>
              <a:rPr lang="en-US" b="1" dirty="0">
                <a:sym typeface="Calibri"/>
              </a:rPr>
              <a:t>&lt;Click Event&gt;</a:t>
            </a:r>
            <a:r>
              <a:rPr lang="en-US" dirty="0">
                <a:sym typeface="Calibri"/>
              </a:rPr>
              <a:t> x bar for mean, s square for variance and s for standard deviation.</a:t>
            </a:r>
          </a:p>
          <a:p>
            <a:endParaRPr lang="en-US" dirty="0">
              <a:sym typeface="Calibri"/>
            </a:endParaRPr>
          </a:p>
          <a:p>
            <a:r>
              <a:rPr lang="en-US" dirty="0">
                <a:sym typeface="Calibri"/>
              </a:rPr>
              <a:t>This are the standards ways to represent this terminologies so if any where you identify s or s square then you should identify it as sample statistic standard deviation and variance respectively.</a:t>
            </a:r>
          </a:p>
          <a:p>
            <a:endParaRPr lang="en-US" dirty="0">
              <a:sym typeface="Calibri"/>
            </a:endParaRPr>
          </a:p>
          <a:p>
            <a:endParaRPr lang="en-US" sz="1200" b="0" i="0" kern="1200" dirty="0">
              <a:solidFill>
                <a:schemeClr val="tx1"/>
              </a:solidFill>
              <a:latin typeface="+mn-lt"/>
              <a:ea typeface="+mn-ea"/>
              <a:cs typeface="+mn-cs"/>
              <a:sym typeface="Calibri"/>
            </a:endParaRPr>
          </a:p>
          <a:p>
            <a:pPr marL="0" lvl="0" indent="0" rtl="0">
              <a:lnSpc>
                <a:spcPct val="150000"/>
              </a:lnSpc>
              <a:spcBef>
                <a:spcPts val="0"/>
              </a:spcBef>
              <a:spcAft>
                <a:spcPts val="0"/>
              </a:spcAft>
              <a:buNone/>
            </a:pPr>
            <a:endParaRPr lang="en-US" b="0" i="0" dirty="0"/>
          </a:p>
        </p:txBody>
      </p:sp>
    </p:spTree>
    <p:extLst>
      <p:ext uri="{BB962C8B-B14F-4D97-AF65-F5344CB8AC3E}">
        <p14:creationId xmlns:p14="http://schemas.microsoft.com/office/powerpoint/2010/main" val="34197402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Data sampling is a statistical analysis technique used to select, manipulate and analyze a representative subset of data points in order to identify patterns and trends in the larger data set being examined. Sampling allows data scientists, predictive modelers and other data analysts to work with a small, manageable amount of data in order to build and run analytical models more quickly, while still producing accurate findings. Sampling can be particularly useful with data sets that are too large to efficiently analyze in full. </a:t>
            </a:r>
            <a:endParaRPr lang="en-US" b="0" i="0" dirty="0"/>
          </a:p>
        </p:txBody>
      </p:sp>
    </p:spTree>
    <p:extLst>
      <p:ext uri="{BB962C8B-B14F-4D97-AF65-F5344CB8AC3E}">
        <p14:creationId xmlns:p14="http://schemas.microsoft.com/office/powerpoint/2010/main" val="202210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AF70AC65-F1A6-4492-8419-84E9C158C2E2}"/>
              </a:ext>
            </a:extLst>
          </p:cNvPr>
          <p:cNvSpPr>
            <a:spLocks noGrp="1"/>
          </p:cNvSpPr>
          <p:nvPr>
            <p:ph type="body" idx="1"/>
          </p:nvPr>
        </p:nvSpPr>
        <p:spPr/>
        <p:txBody>
          <a:bodyPr/>
          <a:lstStyle/>
          <a:p>
            <a:pPr marL="0" lvl="0" indent="0" rtl="0">
              <a:lnSpc>
                <a:spcPct val="150000"/>
              </a:lnSpc>
              <a:spcBef>
                <a:spcPts val="0"/>
              </a:spcBef>
              <a:spcAft>
                <a:spcPts val="0"/>
              </a:spcAft>
              <a:buNone/>
            </a:pPr>
            <a:r>
              <a:rPr lang="en-US" dirty="0"/>
              <a:t>So, what is Simple random sampling?</a:t>
            </a:r>
          </a:p>
          <a:p>
            <a:pPr marL="0" lvl="0" indent="0" rtl="0">
              <a:lnSpc>
                <a:spcPct val="150000"/>
              </a:lnSpc>
              <a:spcBef>
                <a:spcPts val="0"/>
              </a:spcBef>
              <a:spcAft>
                <a:spcPts val="0"/>
              </a:spcAft>
              <a:buNone/>
            </a:pPr>
            <a:r>
              <a:rPr lang="en-US" dirty="0"/>
              <a:t>It is a sampling technique where </a:t>
            </a:r>
            <a:r>
              <a:rPr lang="en-US" b="1" dirty="0">
                <a:sym typeface="Calibri"/>
              </a:rPr>
              <a:t>&lt;Click Event&gt; </a:t>
            </a:r>
            <a:r>
              <a:rPr lang="en-US" dirty="0"/>
              <a:t>every item in the population has an even chance and likelihood of being selected in the sample. Here the selection of items completely depends on chance or by probability and therefore this sampling technique is also sometimes known as a method of chances.</a:t>
            </a:r>
          </a:p>
          <a:p>
            <a:pPr marL="0" lvl="0" indent="0" rtl="0">
              <a:lnSpc>
                <a:spcPct val="150000"/>
              </a:lnSpc>
              <a:spcBef>
                <a:spcPts val="0"/>
              </a:spcBef>
              <a:spcAft>
                <a:spcPts val="0"/>
              </a:spcAft>
              <a:buNone/>
            </a:pPr>
            <a:endParaRPr lang="en-US" dirty="0"/>
          </a:p>
          <a:p>
            <a:r>
              <a:rPr lang="en-US" dirty="0"/>
              <a:t>Here in the screen </a:t>
            </a:r>
            <a:r>
              <a:rPr lang="en-US" b="1" dirty="0">
                <a:sym typeface="Calibri"/>
              </a:rPr>
              <a:t>&lt;Click Event&gt; </a:t>
            </a:r>
            <a:r>
              <a:rPr lang="en-US" dirty="0"/>
              <a:t>we can a textbook example of simple random sampling is sampling a marble from a vase. We record one or more of its properties, perhaps its color, number or weight and put it back into the vase. We repeat this procedure n times for drawing a sample of size n. The idea is illustrated by the figure on the screen.</a:t>
            </a:r>
          </a:p>
          <a:p>
            <a:r>
              <a:rPr lang="en-US" dirty="0"/>
              <a:t>When sampling the first marble, each marble has the same chance of 0.1 of being sampled. When sampling the second marble, each marble still has a 0.1 chance of being sampled. This generalizes to all subsequent marbles being sampled. Each time we sample a unit, all units have similar chances of being sampled. This is precisely what we meant with our definition of simple </a:t>
            </a:r>
            <a:r>
              <a:rPr lang="en-US" sz="1200" b="0" i="0" kern="1200" dirty="0">
                <a:solidFill>
                  <a:schemeClr val="tx1"/>
                </a:solidFill>
                <a:effectLst/>
                <a:latin typeface="+mn-lt"/>
                <a:ea typeface="+mn-ea"/>
                <a:cs typeface="+mn-cs"/>
              </a:rPr>
              <a:t>random sampling. Don’t you think.</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if we look at the screen,</a:t>
            </a:r>
            <a:r>
              <a:rPr lang="en-US" b="1" dirty="0">
                <a:sym typeface="Calibri"/>
              </a:rPr>
              <a:t> &lt;Click Event&gt; </a:t>
            </a:r>
            <a:r>
              <a:rPr lang="en-US" sz="1200" b="0" i="0" kern="1200" dirty="0">
                <a:solidFill>
                  <a:schemeClr val="tx1"/>
                </a:solidFill>
                <a:effectLst/>
                <a:latin typeface="+mn-lt"/>
                <a:ea typeface="+mn-ea"/>
                <a:cs typeface="+mn-cs"/>
              </a:rPr>
              <a:t> it may surprise you that marble 5 occurs twice in our sample. This may happen because we need to replace each marble we sampled.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Not replacing the marbles we sampled results in simple random sampling without replacement, Let's see how that works.</a:t>
            </a:r>
          </a:p>
          <a:p>
            <a:br>
              <a:rPr lang="en-US" dirty="0"/>
            </a:br>
            <a:endParaRPr lang="en-US" b="0" i="0" dirty="0"/>
          </a:p>
        </p:txBody>
      </p:sp>
    </p:spTree>
    <p:extLst>
      <p:ext uri="{BB962C8B-B14F-4D97-AF65-F5344CB8AC3E}">
        <p14:creationId xmlns:p14="http://schemas.microsoft.com/office/powerpoint/2010/main" val="1248062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Body Level One…"/>
          <p:cNvSpPr txBox="1">
            <a:spLocks noGrp="1"/>
          </p:cNvSpPr>
          <p:nvPr>
            <p:ph type="body" sz="quarter" idx="1" hasCustomPrompt="1"/>
          </p:nvPr>
        </p:nvSpPr>
        <p:spPr>
          <a:xfrm>
            <a:off x="698500" y="8657487"/>
            <a:ext cx="11607801" cy="461061"/>
          </a:xfrm>
          <a:prstGeom prst="rect">
            <a:avLst/>
          </a:prstGeom>
        </p:spPr>
        <p:txBody>
          <a:bodyPr anchor="b"/>
          <a:lstStyle>
            <a:lvl1pPr marL="0" indent="0" defTabSz="563540">
              <a:lnSpc>
                <a:spcPct val="100000"/>
              </a:lnSpc>
              <a:spcBef>
                <a:spcPts val="0"/>
              </a:spcBef>
              <a:buSzTx/>
              <a:buNone/>
              <a:defRPr sz="2300" b="1"/>
            </a:lvl1pPr>
            <a:lvl2pPr marL="673100" indent="-292100" defTabSz="563540">
              <a:lnSpc>
                <a:spcPct val="100000"/>
              </a:lnSpc>
              <a:spcBef>
                <a:spcPts val="0"/>
              </a:spcBef>
              <a:defRPr sz="2300" b="1"/>
            </a:lvl2pPr>
            <a:lvl3pPr marL="1054100" indent="-292100" defTabSz="563540">
              <a:lnSpc>
                <a:spcPct val="100000"/>
              </a:lnSpc>
              <a:spcBef>
                <a:spcPts val="0"/>
              </a:spcBef>
              <a:defRPr sz="2300" b="1"/>
            </a:lvl3pPr>
            <a:lvl4pPr marL="1435100" indent="-292100" defTabSz="563540">
              <a:lnSpc>
                <a:spcPct val="100000"/>
              </a:lnSpc>
              <a:spcBef>
                <a:spcPts val="0"/>
              </a:spcBef>
              <a:defRPr sz="2300" b="1"/>
            </a:lvl4pPr>
            <a:lvl5pPr marL="1816100" indent="-292100" defTabSz="563540">
              <a:lnSpc>
                <a:spcPct val="100000"/>
              </a:lnSpc>
              <a:spcBef>
                <a:spcPts val="0"/>
              </a:spcBef>
              <a:defRPr sz="2300" b="1"/>
            </a:lvl5pPr>
          </a:lstStyle>
          <a:p>
            <a:r>
              <a:t>Author and Date</a:t>
            </a:r>
          </a:p>
          <a:p>
            <a:pPr lvl="1"/>
            <a:endParaRPr/>
          </a:p>
          <a:p>
            <a:pPr lvl="2"/>
            <a:endParaRPr/>
          </a:p>
          <a:p>
            <a:pPr lvl="3"/>
            <a:endParaRPr/>
          </a:p>
          <a:p>
            <a:pPr lvl="4"/>
            <a:endParaRPr/>
          </a:p>
        </p:txBody>
      </p:sp>
      <p:sp>
        <p:nvSpPr>
          <p:cNvPr id="12" name="Presentation Title"/>
          <p:cNvSpPr txBox="1">
            <a:spLocks noGrp="1"/>
          </p:cNvSpPr>
          <p:nvPr>
            <p:ph type="title" hasCustomPrompt="1"/>
          </p:nvPr>
        </p:nvSpPr>
        <p:spPr>
          <a:xfrm>
            <a:off x="698500" y="1854200"/>
            <a:ext cx="11609058" cy="3302000"/>
          </a:xfrm>
          <a:prstGeom prst="rect">
            <a:avLst/>
          </a:prstGeom>
        </p:spPr>
        <p:txBody>
          <a:bodyPr anchor="b"/>
          <a:lstStyle>
            <a:lvl1pPr>
              <a:defRPr sz="8200" spc="-164"/>
            </a:lvl1pPr>
          </a:lstStyle>
          <a:p>
            <a:r>
              <a:t>Presentation Title</a:t>
            </a:r>
          </a:p>
        </p:txBody>
      </p:sp>
      <p:sp>
        <p:nvSpPr>
          <p:cNvPr id="13" name="Body Level One…"/>
          <p:cNvSpPr txBox="1">
            <a:spLocks noGrp="1"/>
          </p:cNvSpPr>
          <p:nvPr>
            <p:ph type="body" sz="quarter" idx="21" hasCustomPrompt="1"/>
          </p:nvPr>
        </p:nvSpPr>
        <p:spPr>
          <a:xfrm>
            <a:off x="698500" y="5105400"/>
            <a:ext cx="11607800" cy="1456399"/>
          </a:xfrm>
          <a:prstGeom prst="rect">
            <a:avLst/>
          </a:prstGeom>
        </p:spPr>
        <p:txBody>
          <a:bodyPr/>
          <a:lstStyle>
            <a:lvl1pPr marL="0" indent="0" defTabSz="587022">
              <a:lnSpc>
                <a:spcPct val="100000"/>
              </a:lnSpc>
              <a:spcBef>
                <a:spcPts val="0"/>
              </a:spcBef>
              <a:buSzTx/>
              <a:buNone/>
              <a:defRPr sz="3800" b="1"/>
            </a:lvl1pPr>
          </a:lstStyle>
          <a:p>
            <a:r>
              <a:t>Presentation Subtitle</a:t>
            </a:r>
          </a:p>
        </p:txBody>
      </p:sp>
      <p:sp>
        <p:nvSpPr>
          <p:cNvPr id="14" name="Slide Number"/>
          <p:cNvSpPr txBox="1">
            <a:spLocks noGrp="1"/>
          </p:cNvSpPr>
          <p:nvPr>
            <p:ph type="sldNum" sz="quarter" idx="2"/>
          </p:nvPr>
        </p:nvSpPr>
        <p:spPr>
          <a:xfrm>
            <a:off x="6353454" y="9220201"/>
            <a:ext cx="297892" cy="287478"/>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698500" y="3568700"/>
            <a:ext cx="11607800" cy="2617789"/>
          </a:xfrm>
          <a:prstGeom prst="rect">
            <a:avLst/>
          </a:prstGeom>
        </p:spPr>
        <p:txBody>
          <a:bodyPr anchor="ctr"/>
          <a:lstStyle>
            <a:lvl1pPr marL="0" indent="0" algn="ctr">
              <a:lnSpc>
                <a:spcPct val="80000"/>
              </a:lnSpc>
              <a:spcBef>
                <a:spcPts val="0"/>
              </a:spcBef>
              <a:buSzTx/>
              <a:buNone/>
              <a:defRPr sz="8200" spc="-164">
                <a:latin typeface="Helvetica Neue Medium"/>
                <a:ea typeface="Helvetica Neue Medium"/>
                <a:cs typeface="Helvetica Neue Medium"/>
                <a:sym typeface="Helvetica Neue Medium"/>
              </a:defRPr>
            </a:lvl1pPr>
            <a:lvl2pPr marL="0" indent="0" algn="ctr">
              <a:lnSpc>
                <a:spcPct val="80000"/>
              </a:lnSpc>
              <a:spcBef>
                <a:spcPts val="0"/>
              </a:spcBef>
              <a:buSzTx/>
              <a:buNone/>
              <a:defRPr sz="8200" spc="-164">
                <a:latin typeface="Helvetica Neue Medium"/>
                <a:ea typeface="Helvetica Neue Medium"/>
                <a:cs typeface="Helvetica Neue Medium"/>
                <a:sym typeface="Helvetica Neue Medium"/>
              </a:defRPr>
            </a:lvl2pPr>
            <a:lvl3pPr marL="0" indent="0" algn="ctr">
              <a:lnSpc>
                <a:spcPct val="80000"/>
              </a:lnSpc>
              <a:spcBef>
                <a:spcPts val="0"/>
              </a:spcBef>
              <a:buSzTx/>
              <a:buNone/>
              <a:defRPr sz="8200" spc="-164">
                <a:latin typeface="Helvetica Neue Medium"/>
                <a:ea typeface="Helvetica Neue Medium"/>
                <a:cs typeface="Helvetica Neue Medium"/>
                <a:sym typeface="Helvetica Neue Medium"/>
              </a:defRPr>
            </a:lvl3pPr>
            <a:lvl4pPr marL="0" indent="0" algn="ctr">
              <a:lnSpc>
                <a:spcPct val="80000"/>
              </a:lnSpc>
              <a:spcBef>
                <a:spcPts val="0"/>
              </a:spcBef>
              <a:buSzTx/>
              <a:buNone/>
              <a:defRPr sz="8200" spc="-164">
                <a:latin typeface="Helvetica Neue Medium"/>
                <a:ea typeface="Helvetica Neue Medium"/>
                <a:cs typeface="Helvetica Neue Medium"/>
                <a:sym typeface="Helvetica Neue Medium"/>
              </a:defRPr>
            </a:lvl4pPr>
            <a:lvl5pPr marL="0" indent="0" algn="ctr">
              <a:lnSpc>
                <a:spcPct val="80000"/>
              </a:lnSpc>
              <a:spcBef>
                <a:spcPts val="0"/>
              </a:spcBef>
              <a:buSzTx/>
              <a:buNone/>
              <a:defRPr sz="820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sz="quarter" idx="1" hasCustomPrompt="1"/>
          </p:nvPr>
        </p:nvSpPr>
        <p:spPr>
          <a:xfrm>
            <a:off x="698500" y="6209979"/>
            <a:ext cx="11607800" cy="671804"/>
          </a:xfrm>
          <a:prstGeom prst="rect">
            <a:avLst/>
          </a:prstGeom>
        </p:spPr>
        <p:txBody>
          <a:bodyPr/>
          <a:lstStyle>
            <a:lvl1pPr marL="0" indent="0" algn="ctr">
              <a:lnSpc>
                <a:spcPct val="100000"/>
              </a:lnSpc>
              <a:spcBef>
                <a:spcPts val="0"/>
              </a:spcBef>
              <a:buSzTx/>
              <a:buNone/>
              <a:defRPr sz="3800" b="1"/>
            </a:lvl1pPr>
            <a:lvl2pPr marL="863600" indent="-482600" algn="ctr">
              <a:lnSpc>
                <a:spcPct val="100000"/>
              </a:lnSpc>
              <a:spcBef>
                <a:spcPts val="0"/>
              </a:spcBef>
              <a:defRPr sz="3800" b="1"/>
            </a:lvl2pPr>
            <a:lvl3pPr marL="1244600" indent="-482600" algn="ctr">
              <a:lnSpc>
                <a:spcPct val="100000"/>
              </a:lnSpc>
              <a:spcBef>
                <a:spcPts val="0"/>
              </a:spcBef>
              <a:defRPr sz="3800" b="1"/>
            </a:lvl3pPr>
            <a:lvl4pPr marL="1625600" indent="-482600" algn="ctr">
              <a:lnSpc>
                <a:spcPct val="100000"/>
              </a:lnSpc>
              <a:spcBef>
                <a:spcPts val="0"/>
              </a:spcBef>
              <a:defRPr sz="3800" b="1"/>
            </a:lvl4pPr>
            <a:lvl5pPr marL="2006600" indent="-482600" algn="ctr">
              <a:lnSpc>
                <a:spcPct val="100000"/>
              </a:lnSpc>
              <a:spcBef>
                <a:spcPts val="0"/>
              </a:spcBef>
              <a:defRPr sz="3800" b="1"/>
            </a:lvl5pPr>
          </a:lstStyle>
          <a:p>
            <a:r>
              <a:t>Fact information</a:t>
            </a:r>
          </a:p>
          <a:p>
            <a:pPr lvl="1"/>
            <a:endParaRPr/>
          </a:p>
          <a:p>
            <a:pPr lvl="2"/>
            <a:endParaRPr/>
          </a:p>
          <a:p>
            <a:pPr lvl="3"/>
            <a:endParaRPr/>
          </a:p>
          <a:p>
            <a:pPr lvl="4"/>
            <a:endParaRPr/>
          </a:p>
        </p:txBody>
      </p:sp>
      <p:sp>
        <p:nvSpPr>
          <p:cNvPr id="107" name="Body Level One…"/>
          <p:cNvSpPr txBox="1">
            <a:spLocks noGrp="1"/>
          </p:cNvSpPr>
          <p:nvPr>
            <p:ph type="body" idx="21" hasCustomPrompt="1"/>
          </p:nvPr>
        </p:nvSpPr>
        <p:spPr>
          <a:xfrm>
            <a:off x="698500" y="999065"/>
            <a:ext cx="11607800" cy="5210915"/>
          </a:xfrm>
          <a:prstGeom prst="rect">
            <a:avLst/>
          </a:prstGeom>
        </p:spPr>
        <p:txBody>
          <a:bodyPr anchor="b"/>
          <a:lstStyle/>
          <a:p>
            <a:pPr marL="0" lvl="4" indent="402336" algn="ctr" defTabSz="762929">
              <a:lnSpc>
                <a:spcPct val="80000"/>
              </a:lnSpc>
              <a:spcBef>
                <a:spcPts val="0"/>
              </a:spcBef>
              <a:buSzTx/>
              <a:buNone/>
              <a:defRPr sz="7744" b="1" spc="-88"/>
            </a:pPr>
            <a:r>
              <a:t>100%
</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Body Level One…"/>
          <p:cNvSpPr txBox="1">
            <a:spLocks noGrp="1"/>
          </p:cNvSpPr>
          <p:nvPr>
            <p:ph type="body" sz="half" idx="1" hasCustomPrompt="1"/>
          </p:nvPr>
        </p:nvSpPr>
        <p:spPr>
          <a:xfrm>
            <a:off x="736600" y="3721100"/>
            <a:ext cx="11531600" cy="2324100"/>
          </a:xfrm>
          <a:prstGeom prst="rect">
            <a:avLst/>
          </a:prstGeom>
        </p:spPr>
        <p:txBody>
          <a:bodyPr anchor="ctr"/>
          <a:lstStyle>
            <a:lvl1pPr marL="342900" indent="-228600">
              <a:spcBef>
                <a:spcPts val="0"/>
              </a:spcBef>
              <a:buSzTx/>
              <a:buNone/>
              <a:defRPr sz="6000" spc="-119">
                <a:latin typeface="Helvetica Neue Medium"/>
                <a:ea typeface="Helvetica Neue Medium"/>
                <a:cs typeface="Helvetica Neue Medium"/>
                <a:sym typeface="Helvetica Neue Medium"/>
              </a:defRPr>
            </a:lvl1pPr>
            <a:lvl2pPr marL="342900" indent="-228600">
              <a:spcBef>
                <a:spcPts val="0"/>
              </a:spcBef>
              <a:buSzTx/>
              <a:buNone/>
              <a:defRPr sz="6000" spc="-119">
                <a:latin typeface="Helvetica Neue Medium"/>
                <a:ea typeface="Helvetica Neue Medium"/>
                <a:cs typeface="Helvetica Neue Medium"/>
                <a:sym typeface="Helvetica Neue Medium"/>
              </a:defRPr>
            </a:lvl2pPr>
            <a:lvl3pPr marL="342900" indent="-228600">
              <a:spcBef>
                <a:spcPts val="0"/>
              </a:spcBef>
              <a:buSzTx/>
              <a:buNone/>
              <a:defRPr sz="6000" spc="-119">
                <a:latin typeface="Helvetica Neue Medium"/>
                <a:ea typeface="Helvetica Neue Medium"/>
                <a:cs typeface="Helvetica Neue Medium"/>
                <a:sym typeface="Helvetica Neue Medium"/>
              </a:defRPr>
            </a:lvl3pPr>
            <a:lvl4pPr marL="342900" indent="-228600">
              <a:spcBef>
                <a:spcPts val="0"/>
              </a:spcBef>
              <a:buSzTx/>
              <a:buNone/>
              <a:defRPr sz="6000" spc="-119">
                <a:latin typeface="Helvetica Neue Medium"/>
                <a:ea typeface="Helvetica Neue Medium"/>
                <a:cs typeface="Helvetica Neue Medium"/>
                <a:sym typeface="Helvetica Neue Medium"/>
              </a:defRPr>
            </a:lvl4pPr>
            <a:lvl5pPr marL="342900" indent="-228600">
              <a:spcBef>
                <a:spcPts val="0"/>
              </a:spcBef>
              <a:buSzTx/>
              <a:buNone/>
              <a:defRPr sz="600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6" name="Attribution"/>
          <p:cNvSpPr txBox="1">
            <a:spLocks noGrp="1"/>
          </p:cNvSpPr>
          <p:nvPr>
            <p:ph type="body" sz="quarter" idx="21" hasCustomPrompt="1"/>
          </p:nvPr>
        </p:nvSpPr>
        <p:spPr>
          <a:xfrm>
            <a:off x="1219200" y="6426200"/>
            <a:ext cx="11049000" cy="461060"/>
          </a:xfrm>
          <a:prstGeom prst="rect">
            <a:avLst/>
          </a:prstGeom>
        </p:spPr>
        <p:txBody>
          <a:bodyPr/>
          <a:lstStyle>
            <a:lvl1pPr marL="0" indent="0" defTabSz="563540">
              <a:lnSpc>
                <a:spcPct val="100000"/>
              </a:lnSpc>
              <a:spcBef>
                <a:spcPts val="0"/>
              </a:spcBef>
              <a:buSzTx/>
              <a:buNone/>
              <a:defRPr sz="2300" b="1"/>
            </a:lvl1pPr>
          </a:lstStyle>
          <a:p>
            <a:r>
              <a:t>Attribution</a:t>
            </a: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idx="21"/>
          </p:nvPr>
        </p:nvSpPr>
        <p:spPr>
          <a:xfrm>
            <a:off x="-2082800" y="687557"/>
            <a:ext cx="11165190" cy="8373893"/>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6597650" y="292100"/>
            <a:ext cx="5740400" cy="459232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4984750" y="2749550"/>
            <a:ext cx="7937500" cy="9238276"/>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886640052_3195x2556.jpeg"/>
          <p:cNvSpPr>
            <a:spLocks noGrp="1"/>
          </p:cNvSpPr>
          <p:nvPr>
            <p:ph type="pic" idx="21"/>
          </p:nvPr>
        </p:nvSpPr>
        <p:spPr>
          <a:xfrm>
            <a:off x="-1016000" y="-1054100"/>
            <a:ext cx="14427200" cy="1154176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xfrm>
            <a:off x="6353454" y="9220201"/>
            <a:ext cx="297892" cy="287478"/>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1270000" y="1638300"/>
            <a:ext cx="10464800" cy="3302000"/>
          </a:xfrm>
          <a:prstGeom prst="rect">
            <a:avLst/>
          </a:prstGeom>
        </p:spPr>
        <p:txBody>
          <a:bodyPr anchor="b"/>
          <a:lstStyle>
            <a:lvl1pPr algn="ctr" defTabSz="584200">
              <a:lnSpc>
                <a:spcPct val="100000"/>
              </a:lnSpc>
              <a:defRPr sz="8000" b="0" spc="0">
                <a:latin typeface="Helvetica Neue Medium"/>
                <a:ea typeface="Helvetica Neue Medium"/>
                <a:cs typeface="Helvetica Neue Medium"/>
                <a:sym typeface="Helvetica Neue Medium"/>
              </a:defRPr>
            </a:lvl1pPr>
          </a:lstStyle>
          <a:p>
            <a:r>
              <a:t>Title Text</a:t>
            </a:r>
          </a:p>
        </p:txBody>
      </p:sp>
      <p:sp>
        <p:nvSpPr>
          <p:cNvPr id="150" name="Body Level One…"/>
          <p:cNvSpPr txBox="1">
            <a:spLocks noGrp="1"/>
          </p:cNvSpPr>
          <p:nvPr>
            <p:ph type="body" sz="quarter" idx="1"/>
          </p:nvPr>
        </p:nvSpPr>
        <p:spPr>
          <a:xfrm>
            <a:off x="1270000" y="5041900"/>
            <a:ext cx="10464800" cy="1130300"/>
          </a:xfrm>
          <a:prstGeom prst="rect">
            <a:avLst/>
          </a:prstGeom>
        </p:spPr>
        <p:txBody>
          <a:bodyPr/>
          <a:lstStyle>
            <a:lvl1pPr marL="0" indent="0" algn="ctr" defTabSz="584200">
              <a:lnSpc>
                <a:spcPct val="100000"/>
              </a:lnSpc>
              <a:spcBef>
                <a:spcPts val="0"/>
              </a:spcBef>
              <a:buSzTx/>
              <a:buNone/>
              <a:defRPr sz="3700"/>
            </a:lvl1pPr>
            <a:lvl2pPr marL="0" indent="0" algn="ctr" defTabSz="584200">
              <a:lnSpc>
                <a:spcPct val="100000"/>
              </a:lnSpc>
              <a:spcBef>
                <a:spcPts val="0"/>
              </a:spcBef>
              <a:buSzTx/>
              <a:buNone/>
              <a:defRPr sz="3700"/>
            </a:lvl2pPr>
            <a:lvl3pPr marL="0" indent="0" algn="ctr" defTabSz="584200">
              <a:lnSpc>
                <a:spcPct val="100000"/>
              </a:lnSpc>
              <a:spcBef>
                <a:spcPts val="0"/>
              </a:spcBef>
              <a:buSzTx/>
              <a:buNone/>
              <a:defRPr sz="3700"/>
            </a:lvl3pPr>
            <a:lvl4pPr marL="0" indent="0" algn="ctr" defTabSz="584200">
              <a:lnSpc>
                <a:spcPct val="100000"/>
              </a:lnSpc>
              <a:spcBef>
                <a:spcPts val="0"/>
              </a:spcBef>
              <a:buSzTx/>
              <a:buNone/>
              <a:defRPr sz="3700"/>
            </a:lvl4pPr>
            <a:lvl5pPr marL="0" indent="0" algn="ctr" defTabSz="584200">
              <a:lnSpc>
                <a:spcPct val="100000"/>
              </a:lnSpc>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6328884" y="9296400"/>
            <a:ext cx="340259" cy="324306"/>
          </a:xfrm>
          <a:prstGeom prst="rect">
            <a:avLst/>
          </a:prstGeom>
        </p:spPr>
        <p:txBody>
          <a:bodyPr anchor="t"/>
          <a:lstStyle>
            <a:lvl1pPr>
              <a:defRPr sz="1600">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lea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5437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Graphic with title 1">
    <p:spTree>
      <p:nvGrpSpPr>
        <p:cNvPr id="1" name=""/>
        <p:cNvGrpSpPr/>
        <p:nvPr/>
      </p:nvGrpSpPr>
      <p:grpSpPr>
        <a:xfrm>
          <a:off x="0" y="0"/>
          <a:ext cx="0" cy="0"/>
          <a:chOff x="0" y="0"/>
          <a:chExt cx="0" cy="0"/>
        </a:xfrm>
      </p:grpSpPr>
      <p:sp>
        <p:nvSpPr>
          <p:cNvPr id="4" name="Marcador de imagen 3"/>
          <p:cNvSpPr>
            <a:spLocks noGrp="1"/>
          </p:cNvSpPr>
          <p:nvPr>
            <p:ph type="pic" sz="quarter" idx="10"/>
          </p:nvPr>
        </p:nvSpPr>
        <p:spPr>
          <a:xfrm>
            <a:off x="1" y="311647"/>
            <a:ext cx="5758348" cy="9861831"/>
          </a:xfrm>
          <a:custGeom>
            <a:avLst/>
            <a:gdLst>
              <a:gd name="connsiteX0" fmla="*/ 1524638 w 4048838"/>
              <a:gd name="connsiteY0" fmla="*/ 0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69 w 4048838"/>
              <a:gd name="connsiteY11" fmla="*/ 0 h 5364921"/>
              <a:gd name="connsiteX12" fmla="*/ 2040369 w 4048838"/>
              <a:gd name="connsiteY12" fmla="*/ 0 h 5364921"/>
              <a:gd name="connsiteX13" fmla="*/ 2040370 w 4048838"/>
              <a:gd name="connsiteY13" fmla="*/ 864584 h 5364921"/>
              <a:gd name="connsiteX14" fmla="*/ 2050508 w 4048838"/>
              <a:gd name="connsiteY14" fmla="*/ 814365 h 5364921"/>
              <a:gd name="connsiteX15" fmla="*/ 2169396 w 4048838"/>
              <a:gd name="connsiteY15" fmla="*/ 735561 h 5364921"/>
              <a:gd name="connsiteX16" fmla="*/ 2288283 w 4048838"/>
              <a:gd name="connsiteY16" fmla="*/ 814365 h 5364921"/>
              <a:gd name="connsiteX17" fmla="*/ 2291881 w 4048838"/>
              <a:gd name="connsiteY17" fmla="*/ 832184 h 5364921"/>
              <a:gd name="connsiteX18" fmla="*/ 2291881 w 4048838"/>
              <a:gd name="connsiteY18" fmla="*/ 1141130 h 5364921"/>
              <a:gd name="connsiteX19" fmla="*/ 2420908 w 4048838"/>
              <a:gd name="connsiteY19" fmla="*/ 1270157 h 5364921"/>
              <a:gd name="connsiteX20" fmla="*/ 2420907 w 4048838"/>
              <a:gd name="connsiteY20" fmla="*/ 1270156 h 5364921"/>
              <a:gd name="connsiteX21" fmla="*/ 2549934 w 4048838"/>
              <a:gd name="connsiteY21" fmla="*/ 1141129 h 5364921"/>
              <a:gd name="connsiteX22" fmla="*/ 2549934 w 4048838"/>
              <a:gd name="connsiteY22" fmla="*/ 1094391 h 5364921"/>
              <a:gd name="connsiteX23" fmla="*/ 2568603 w 4048838"/>
              <a:gd name="connsiteY23" fmla="*/ 1061849 h 5364921"/>
              <a:gd name="connsiteX24" fmla="*/ 2645668 w 4048838"/>
              <a:gd name="connsiteY24" fmla="*/ 1015405 h 5364921"/>
              <a:gd name="connsiteX25" fmla="*/ 2669148 w 4048838"/>
              <a:gd name="connsiteY25" fmla="*/ 1013038 h 5364921"/>
              <a:gd name="connsiteX26" fmla="*/ 2669148 w 4048838"/>
              <a:gd name="connsiteY26" fmla="*/ 1012300 h 5364921"/>
              <a:gd name="connsiteX27" fmla="*/ 2717218 w 4048838"/>
              <a:gd name="connsiteY27" fmla="*/ 1002596 h 5364921"/>
              <a:gd name="connsiteX28" fmla="*/ 2796021 w 4048838"/>
              <a:gd name="connsiteY28" fmla="*/ 883708 h 5364921"/>
              <a:gd name="connsiteX29" fmla="*/ 2796021 w 4048838"/>
              <a:gd name="connsiteY29" fmla="*/ 769724 h 5364921"/>
              <a:gd name="connsiteX30" fmla="*/ 2804410 w 4048838"/>
              <a:gd name="connsiteY30" fmla="*/ 728174 h 5364921"/>
              <a:gd name="connsiteX31" fmla="*/ 2923297 w 4048838"/>
              <a:gd name="connsiteY31" fmla="*/ 649370 h 5364921"/>
              <a:gd name="connsiteX32" fmla="*/ 3042184 w 4048838"/>
              <a:gd name="connsiteY32" fmla="*/ 728174 h 5364921"/>
              <a:gd name="connsiteX33" fmla="*/ 3044374 w 4048838"/>
              <a:gd name="connsiteY33" fmla="*/ 739019 h 5364921"/>
              <a:gd name="connsiteX34" fmla="*/ 3044374 w 4048838"/>
              <a:gd name="connsiteY34" fmla="*/ 892422 h 5364921"/>
              <a:gd name="connsiteX35" fmla="*/ 3123177 w 4048838"/>
              <a:gd name="connsiteY35" fmla="*/ 1011310 h 5364921"/>
              <a:gd name="connsiteX36" fmla="*/ 3171247 w 4048838"/>
              <a:gd name="connsiteY36" fmla="*/ 1021014 h 5364921"/>
              <a:gd name="connsiteX37" fmla="*/ 3171247 w 4048838"/>
              <a:gd name="connsiteY37" fmla="*/ 1021752 h 5364921"/>
              <a:gd name="connsiteX38" fmla="*/ 3194727 w 4048838"/>
              <a:gd name="connsiteY38" fmla="*/ 1024119 h 5364921"/>
              <a:gd name="connsiteX39" fmla="*/ 3294455 w 4048838"/>
              <a:gd name="connsiteY39" fmla="*/ 1110068 h 5364921"/>
              <a:gd name="connsiteX40" fmla="*/ 3296659 w 4048838"/>
              <a:gd name="connsiteY40" fmla="*/ 1122558 h 5364921"/>
              <a:gd name="connsiteX41" fmla="*/ 3296659 w 4048838"/>
              <a:gd name="connsiteY41" fmla="*/ 1256466 h 5364921"/>
              <a:gd name="connsiteX42" fmla="*/ 3425686 w 4048838"/>
              <a:gd name="connsiteY42" fmla="*/ 1385493 h 5364921"/>
              <a:gd name="connsiteX43" fmla="*/ 3425685 w 4048838"/>
              <a:gd name="connsiteY43" fmla="*/ 1385492 h 5364921"/>
              <a:gd name="connsiteX44" fmla="*/ 3554712 w 4048838"/>
              <a:gd name="connsiteY44" fmla="*/ 1256465 h 5364921"/>
              <a:gd name="connsiteX45" fmla="*/ 3554712 w 4048838"/>
              <a:gd name="connsiteY45" fmla="*/ 891211 h 5364921"/>
              <a:gd name="connsiteX46" fmla="*/ 3556916 w 4048838"/>
              <a:gd name="connsiteY46" fmla="*/ 878721 h 5364921"/>
              <a:gd name="connsiteX47" fmla="*/ 3656645 w 4048838"/>
              <a:gd name="connsiteY47" fmla="*/ 792772 h 5364921"/>
              <a:gd name="connsiteX48" fmla="*/ 3680125 w 4048838"/>
              <a:gd name="connsiteY48" fmla="*/ 790405 h 5364921"/>
              <a:gd name="connsiteX49" fmla="*/ 3680125 w 4048838"/>
              <a:gd name="connsiteY49" fmla="*/ 789667 h 5364921"/>
              <a:gd name="connsiteX50" fmla="*/ 3728195 w 4048838"/>
              <a:gd name="connsiteY50" fmla="*/ 779963 h 5364921"/>
              <a:gd name="connsiteX51" fmla="*/ 3806998 w 4048838"/>
              <a:gd name="connsiteY51" fmla="*/ 661075 h 5364921"/>
              <a:gd name="connsiteX52" fmla="*/ 3806998 w 4048838"/>
              <a:gd name="connsiteY52" fmla="*/ 284700 h 5364921"/>
              <a:gd name="connsiteX53" fmla="*/ 3815387 w 4048838"/>
              <a:gd name="connsiteY53" fmla="*/ 243150 h 5364921"/>
              <a:gd name="connsiteX54" fmla="*/ 3934274 w 4048838"/>
              <a:gd name="connsiteY54" fmla="*/ 164346 h 5364921"/>
              <a:gd name="connsiteX55" fmla="*/ 4033837 w 4048838"/>
              <a:gd name="connsiteY55" fmla="*/ 211300 h 5364921"/>
              <a:gd name="connsiteX56" fmla="*/ 4047851 w 4048838"/>
              <a:gd name="connsiteY56" fmla="*/ 234398 h 5364921"/>
              <a:gd name="connsiteX57" fmla="*/ 4047851 w 4048838"/>
              <a:gd name="connsiteY57" fmla="*/ 2080334 h 5364921"/>
              <a:gd name="connsiteX58" fmla="*/ 4048838 w 4048838"/>
              <a:gd name="connsiteY58" fmla="*/ 2080334 h 5364921"/>
              <a:gd name="connsiteX59" fmla="*/ 4048838 w 4048838"/>
              <a:gd name="connsiteY59" fmla="*/ 3156804 h 5364921"/>
              <a:gd name="connsiteX60" fmla="*/ 3970035 w 4048838"/>
              <a:gd name="connsiteY60" fmla="*/ 3275692 h 5364921"/>
              <a:gd name="connsiteX61" fmla="*/ 3921965 w 4048838"/>
              <a:gd name="connsiteY61" fmla="*/ 3285396 h 5364921"/>
              <a:gd name="connsiteX62" fmla="*/ 3921965 w 4048838"/>
              <a:gd name="connsiteY62" fmla="*/ 3286134 h 5364921"/>
              <a:gd name="connsiteX63" fmla="*/ 3898485 w 4048838"/>
              <a:gd name="connsiteY63" fmla="*/ 3288501 h 5364921"/>
              <a:gd name="connsiteX64" fmla="*/ 3821421 w 4048838"/>
              <a:gd name="connsiteY64" fmla="*/ 3334945 h 5364921"/>
              <a:gd name="connsiteX65" fmla="*/ 3800256 w 4048838"/>
              <a:gd name="connsiteY65" fmla="*/ 3371836 h 5364921"/>
              <a:gd name="connsiteX66" fmla="*/ 3800256 w 4048838"/>
              <a:gd name="connsiteY66" fmla="*/ 3435150 h 5364921"/>
              <a:gd name="connsiteX67" fmla="*/ 3721453 w 4048838"/>
              <a:gd name="connsiteY67" fmla="*/ 3554038 h 5364921"/>
              <a:gd name="connsiteX68" fmla="*/ 3673383 w 4048838"/>
              <a:gd name="connsiteY68" fmla="*/ 3563742 h 5364921"/>
              <a:gd name="connsiteX69" fmla="*/ 3673383 w 4048838"/>
              <a:gd name="connsiteY69" fmla="*/ 3564480 h 5364921"/>
              <a:gd name="connsiteX70" fmla="*/ 3649903 w 4048838"/>
              <a:gd name="connsiteY70" fmla="*/ 3566847 h 5364921"/>
              <a:gd name="connsiteX71" fmla="*/ 3550174 w 4048838"/>
              <a:gd name="connsiteY71" fmla="*/ 3652796 h 5364921"/>
              <a:gd name="connsiteX72" fmla="*/ 3550154 w 4048838"/>
              <a:gd name="connsiteY72" fmla="*/ 3652909 h 5364921"/>
              <a:gd name="connsiteX73" fmla="*/ 3550154 w 4048838"/>
              <a:gd name="connsiteY73" fmla="*/ 4212702 h 5364921"/>
              <a:gd name="connsiteX74" fmla="*/ 3471351 w 4048838"/>
              <a:gd name="connsiteY74" fmla="*/ 4331590 h 5364921"/>
              <a:gd name="connsiteX75" fmla="*/ 3423281 w 4048838"/>
              <a:gd name="connsiteY75" fmla="*/ 4341294 h 5364921"/>
              <a:gd name="connsiteX76" fmla="*/ 3423281 w 4048838"/>
              <a:gd name="connsiteY76" fmla="*/ 4342032 h 5364921"/>
              <a:gd name="connsiteX77" fmla="*/ 3399801 w 4048838"/>
              <a:gd name="connsiteY77" fmla="*/ 4344399 h 5364921"/>
              <a:gd name="connsiteX78" fmla="*/ 3300072 w 4048838"/>
              <a:gd name="connsiteY78" fmla="*/ 4430348 h 5364921"/>
              <a:gd name="connsiteX79" fmla="*/ 3299821 w 4048838"/>
              <a:gd name="connsiteY79" fmla="*/ 4431771 h 5364921"/>
              <a:gd name="connsiteX80" fmla="*/ 3299821 w 4048838"/>
              <a:gd name="connsiteY80" fmla="*/ 4700096 h 5364921"/>
              <a:gd name="connsiteX81" fmla="*/ 3170794 w 4048838"/>
              <a:gd name="connsiteY81" fmla="*/ 4829123 h 5364921"/>
              <a:gd name="connsiteX82" fmla="*/ 3170795 w 4048838"/>
              <a:gd name="connsiteY82" fmla="*/ 4829122 h 5364921"/>
              <a:gd name="connsiteX83" fmla="*/ 3041768 w 4048838"/>
              <a:gd name="connsiteY83" fmla="*/ 4700095 h 5364921"/>
              <a:gd name="connsiteX84" fmla="*/ 3041768 w 4048838"/>
              <a:gd name="connsiteY84" fmla="*/ 4420076 h 5364921"/>
              <a:gd name="connsiteX85" fmla="*/ 3039765 w 4048838"/>
              <a:gd name="connsiteY85" fmla="*/ 4408725 h 5364921"/>
              <a:gd name="connsiteX86" fmla="*/ 2940036 w 4048838"/>
              <a:gd name="connsiteY86" fmla="*/ 4322776 h 5364921"/>
              <a:gd name="connsiteX87" fmla="*/ 2916556 w 4048838"/>
              <a:gd name="connsiteY87" fmla="*/ 4320409 h 5364921"/>
              <a:gd name="connsiteX88" fmla="*/ 2916556 w 4048838"/>
              <a:gd name="connsiteY88" fmla="*/ 4319671 h 5364921"/>
              <a:gd name="connsiteX89" fmla="*/ 2868486 w 4048838"/>
              <a:gd name="connsiteY89" fmla="*/ 4309967 h 5364921"/>
              <a:gd name="connsiteX90" fmla="*/ 2789683 w 4048838"/>
              <a:gd name="connsiteY90" fmla="*/ 4191079 h 5364921"/>
              <a:gd name="connsiteX91" fmla="*/ 2789683 w 4048838"/>
              <a:gd name="connsiteY91" fmla="*/ 4100949 h 5364921"/>
              <a:gd name="connsiteX92" fmla="*/ 2781294 w 4048838"/>
              <a:gd name="connsiteY92" fmla="*/ 4059399 h 5364921"/>
              <a:gd name="connsiteX93" fmla="*/ 2662407 w 4048838"/>
              <a:gd name="connsiteY93" fmla="*/ 3980595 h 5364921"/>
              <a:gd name="connsiteX94" fmla="*/ 2543520 w 4048838"/>
              <a:gd name="connsiteY94" fmla="*/ 4059399 h 5364921"/>
              <a:gd name="connsiteX95" fmla="*/ 2541330 w 4048838"/>
              <a:gd name="connsiteY95" fmla="*/ 4070243 h 5364921"/>
              <a:gd name="connsiteX96" fmla="*/ 2541330 w 4048838"/>
              <a:gd name="connsiteY96" fmla="*/ 4311113 h 5364921"/>
              <a:gd name="connsiteX97" fmla="*/ 2462527 w 4048838"/>
              <a:gd name="connsiteY97" fmla="*/ 4430001 h 5364921"/>
              <a:gd name="connsiteX98" fmla="*/ 2414457 w 4048838"/>
              <a:gd name="connsiteY98" fmla="*/ 4439705 h 5364921"/>
              <a:gd name="connsiteX99" fmla="*/ 2414457 w 4048838"/>
              <a:gd name="connsiteY99" fmla="*/ 4440443 h 5364921"/>
              <a:gd name="connsiteX100" fmla="*/ 2390977 w 4048838"/>
              <a:gd name="connsiteY100" fmla="*/ 4442810 h 5364921"/>
              <a:gd name="connsiteX101" fmla="*/ 2291248 w 4048838"/>
              <a:gd name="connsiteY101" fmla="*/ 4528759 h 5364921"/>
              <a:gd name="connsiteX102" fmla="*/ 2290996 w 4048838"/>
              <a:gd name="connsiteY102" fmla="*/ 4530188 h 5364921"/>
              <a:gd name="connsiteX103" fmla="*/ 2290996 w 4048838"/>
              <a:gd name="connsiteY103" fmla="*/ 4634829 h 5364921"/>
              <a:gd name="connsiteX104" fmla="*/ 2161969 w 4048838"/>
              <a:gd name="connsiteY104" fmla="*/ 4763856 h 5364921"/>
              <a:gd name="connsiteX105" fmla="*/ 2161970 w 4048838"/>
              <a:gd name="connsiteY105" fmla="*/ 4763855 h 5364921"/>
              <a:gd name="connsiteX106" fmla="*/ 2032943 w 4048838"/>
              <a:gd name="connsiteY106" fmla="*/ 4634828 h 5364921"/>
              <a:gd name="connsiteX107" fmla="*/ 2032943 w 4048838"/>
              <a:gd name="connsiteY107" fmla="*/ 2080334 h 5364921"/>
              <a:gd name="connsiteX108" fmla="*/ 2032942 w 4048838"/>
              <a:gd name="connsiteY108" fmla="*/ 4651351 h 5364921"/>
              <a:gd name="connsiteX109" fmla="*/ 2022804 w 4048838"/>
              <a:gd name="connsiteY109" fmla="*/ 4601132 h 5364921"/>
              <a:gd name="connsiteX110" fmla="*/ 1903916 w 4048838"/>
              <a:gd name="connsiteY110" fmla="*/ 4522328 h 5364921"/>
              <a:gd name="connsiteX111" fmla="*/ 1785029 w 4048838"/>
              <a:gd name="connsiteY111" fmla="*/ 4601132 h 5364921"/>
              <a:gd name="connsiteX112" fmla="*/ 1775265 w 4048838"/>
              <a:gd name="connsiteY112" fmla="*/ 4649492 h 5364921"/>
              <a:gd name="connsiteX113" fmla="*/ 1775265 w 4048838"/>
              <a:gd name="connsiteY113" fmla="*/ 5235894 h 5364921"/>
              <a:gd name="connsiteX114" fmla="*/ 1646238 w 4048838"/>
              <a:gd name="connsiteY114" fmla="*/ 5364921 h 5364921"/>
              <a:gd name="connsiteX115" fmla="*/ 1646239 w 4048838"/>
              <a:gd name="connsiteY115" fmla="*/ 5364920 h 5364921"/>
              <a:gd name="connsiteX116" fmla="*/ 1517212 w 4048838"/>
              <a:gd name="connsiteY116" fmla="*/ 5235893 h 5364921"/>
              <a:gd name="connsiteX117" fmla="*/ 1517212 w 4048838"/>
              <a:gd name="connsiteY117" fmla="*/ 2080334 h 5364921"/>
              <a:gd name="connsiteX118" fmla="*/ 1517211 w 4048838"/>
              <a:gd name="connsiteY118" fmla="*/ 4338931 h 5364921"/>
              <a:gd name="connsiteX119" fmla="*/ 1507073 w 4048838"/>
              <a:gd name="connsiteY119" fmla="*/ 4288712 h 5364921"/>
              <a:gd name="connsiteX120" fmla="*/ 1388185 w 4048838"/>
              <a:gd name="connsiteY120" fmla="*/ 4209908 h 5364921"/>
              <a:gd name="connsiteX121" fmla="*/ 1269298 w 4048838"/>
              <a:gd name="connsiteY121" fmla="*/ 4288712 h 5364921"/>
              <a:gd name="connsiteX122" fmla="*/ 1265700 w 4048838"/>
              <a:gd name="connsiteY122" fmla="*/ 4306531 h 5364921"/>
              <a:gd name="connsiteX123" fmla="*/ 1265700 w 4048838"/>
              <a:gd name="connsiteY123" fmla="*/ 4615477 h 5364921"/>
              <a:gd name="connsiteX124" fmla="*/ 1136673 w 4048838"/>
              <a:gd name="connsiteY124" fmla="*/ 4744504 h 5364921"/>
              <a:gd name="connsiteX125" fmla="*/ 1136674 w 4048838"/>
              <a:gd name="connsiteY125" fmla="*/ 4744503 h 5364921"/>
              <a:gd name="connsiteX126" fmla="*/ 1007647 w 4048838"/>
              <a:gd name="connsiteY126" fmla="*/ 4615476 h 5364921"/>
              <a:gd name="connsiteX127" fmla="*/ 1007647 w 4048838"/>
              <a:gd name="connsiteY127" fmla="*/ 4568738 h 5364921"/>
              <a:gd name="connsiteX128" fmla="*/ 988978 w 4048838"/>
              <a:gd name="connsiteY128" fmla="*/ 4536196 h 5364921"/>
              <a:gd name="connsiteX129" fmla="*/ 911913 w 4048838"/>
              <a:gd name="connsiteY129" fmla="*/ 4489752 h 5364921"/>
              <a:gd name="connsiteX130" fmla="*/ 888433 w 4048838"/>
              <a:gd name="connsiteY130" fmla="*/ 4487385 h 5364921"/>
              <a:gd name="connsiteX131" fmla="*/ 888433 w 4048838"/>
              <a:gd name="connsiteY131" fmla="*/ 4486647 h 5364921"/>
              <a:gd name="connsiteX132" fmla="*/ 840363 w 4048838"/>
              <a:gd name="connsiteY132" fmla="*/ 4476943 h 5364921"/>
              <a:gd name="connsiteX133" fmla="*/ 761560 w 4048838"/>
              <a:gd name="connsiteY133" fmla="*/ 4358055 h 5364921"/>
              <a:gd name="connsiteX134" fmla="*/ 761560 w 4048838"/>
              <a:gd name="connsiteY134" fmla="*/ 4244071 h 5364921"/>
              <a:gd name="connsiteX135" fmla="*/ 753171 w 4048838"/>
              <a:gd name="connsiteY135" fmla="*/ 4202521 h 5364921"/>
              <a:gd name="connsiteX136" fmla="*/ 634284 w 4048838"/>
              <a:gd name="connsiteY136" fmla="*/ 4123717 h 5364921"/>
              <a:gd name="connsiteX137" fmla="*/ 515397 w 4048838"/>
              <a:gd name="connsiteY137" fmla="*/ 4202521 h 5364921"/>
              <a:gd name="connsiteX138" fmla="*/ 513207 w 4048838"/>
              <a:gd name="connsiteY138" fmla="*/ 4213366 h 5364921"/>
              <a:gd name="connsiteX139" fmla="*/ 513207 w 4048838"/>
              <a:gd name="connsiteY139" fmla="*/ 4366769 h 5364921"/>
              <a:gd name="connsiteX140" fmla="*/ 434404 w 4048838"/>
              <a:gd name="connsiteY140" fmla="*/ 4485657 h 5364921"/>
              <a:gd name="connsiteX141" fmla="*/ 386334 w 4048838"/>
              <a:gd name="connsiteY141" fmla="*/ 4495361 h 5364921"/>
              <a:gd name="connsiteX142" fmla="*/ 386334 w 4048838"/>
              <a:gd name="connsiteY142" fmla="*/ 4496099 h 5364921"/>
              <a:gd name="connsiteX143" fmla="*/ 362854 w 4048838"/>
              <a:gd name="connsiteY143" fmla="*/ 4498466 h 5364921"/>
              <a:gd name="connsiteX144" fmla="*/ 263125 w 4048838"/>
              <a:gd name="connsiteY144" fmla="*/ 4584415 h 5364921"/>
              <a:gd name="connsiteX145" fmla="*/ 260921 w 4048838"/>
              <a:gd name="connsiteY145" fmla="*/ 4596905 h 5364921"/>
              <a:gd name="connsiteX146" fmla="*/ 260921 w 4048838"/>
              <a:gd name="connsiteY146" fmla="*/ 4730813 h 5364921"/>
              <a:gd name="connsiteX147" fmla="*/ 131894 w 4048838"/>
              <a:gd name="connsiteY147" fmla="*/ 4859840 h 5364921"/>
              <a:gd name="connsiteX148" fmla="*/ 131895 w 4048838"/>
              <a:gd name="connsiteY148" fmla="*/ 4859839 h 5364921"/>
              <a:gd name="connsiteX149" fmla="*/ 2868 w 4048838"/>
              <a:gd name="connsiteY149" fmla="*/ 4730812 h 5364921"/>
              <a:gd name="connsiteX150" fmla="*/ 2868 w 4048838"/>
              <a:gd name="connsiteY150" fmla="*/ 4365558 h 5364921"/>
              <a:gd name="connsiteX151" fmla="*/ 664 w 4048838"/>
              <a:gd name="connsiteY151" fmla="*/ 4353068 h 5364921"/>
              <a:gd name="connsiteX152" fmla="*/ 0 w 4048838"/>
              <a:gd name="connsiteY152" fmla="*/ 4351789 h 5364921"/>
              <a:gd name="connsiteX153" fmla="*/ 0 w 4048838"/>
              <a:gd name="connsiteY153" fmla="*/ 858029 h 5364921"/>
              <a:gd name="connsiteX154" fmla="*/ 90123 w 4048838"/>
              <a:gd name="connsiteY154" fmla="*/ 858029 h 5364921"/>
              <a:gd name="connsiteX155" fmla="*/ 134300 w 4048838"/>
              <a:gd name="connsiteY155" fmla="*/ 866947 h 5364921"/>
              <a:gd name="connsiteX156" fmla="*/ 134300 w 4048838"/>
              <a:gd name="connsiteY156" fmla="*/ 867685 h 5364921"/>
              <a:gd name="connsiteX157" fmla="*/ 157780 w 4048838"/>
              <a:gd name="connsiteY157" fmla="*/ 870052 h 5364921"/>
              <a:gd name="connsiteX158" fmla="*/ 257509 w 4048838"/>
              <a:gd name="connsiteY158" fmla="*/ 956001 h 5364921"/>
              <a:gd name="connsiteX159" fmla="*/ 257760 w 4048838"/>
              <a:gd name="connsiteY159" fmla="*/ 957424 h 5364921"/>
              <a:gd name="connsiteX160" fmla="*/ 257760 w 4048838"/>
              <a:gd name="connsiteY160" fmla="*/ 1225749 h 5364921"/>
              <a:gd name="connsiteX161" fmla="*/ 386787 w 4048838"/>
              <a:gd name="connsiteY161" fmla="*/ 1354776 h 5364921"/>
              <a:gd name="connsiteX162" fmla="*/ 386786 w 4048838"/>
              <a:gd name="connsiteY162" fmla="*/ 1354775 h 5364921"/>
              <a:gd name="connsiteX163" fmla="*/ 515813 w 4048838"/>
              <a:gd name="connsiteY163" fmla="*/ 1225748 h 5364921"/>
              <a:gd name="connsiteX164" fmla="*/ 515813 w 4048838"/>
              <a:gd name="connsiteY164" fmla="*/ 945729 h 5364921"/>
              <a:gd name="connsiteX165" fmla="*/ 517816 w 4048838"/>
              <a:gd name="connsiteY165" fmla="*/ 934378 h 5364921"/>
              <a:gd name="connsiteX166" fmla="*/ 617545 w 4048838"/>
              <a:gd name="connsiteY166" fmla="*/ 848429 h 5364921"/>
              <a:gd name="connsiteX167" fmla="*/ 641025 w 4048838"/>
              <a:gd name="connsiteY167" fmla="*/ 846062 h 5364921"/>
              <a:gd name="connsiteX168" fmla="*/ 641025 w 4048838"/>
              <a:gd name="connsiteY168" fmla="*/ 845324 h 5364921"/>
              <a:gd name="connsiteX169" fmla="*/ 689095 w 4048838"/>
              <a:gd name="connsiteY169" fmla="*/ 835620 h 5364921"/>
              <a:gd name="connsiteX170" fmla="*/ 767898 w 4048838"/>
              <a:gd name="connsiteY170" fmla="*/ 716732 h 5364921"/>
              <a:gd name="connsiteX171" fmla="*/ 767898 w 4048838"/>
              <a:gd name="connsiteY171" fmla="*/ 626602 h 5364921"/>
              <a:gd name="connsiteX172" fmla="*/ 776287 w 4048838"/>
              <a:gd name="connsiteY172" fmla="*/ 585052 h 5364921"/>
              <a:gd name="connsiteX173" fmla="*/ 895174 w 4048838"/>
              <a:gd name="connsiteY173" fmla="*/ 506248 h 5364921"/>
              <a:gd name="connsiteX174" fmla="*/ 1014061 w 4048838"/>
              <a:gd name="connsiteY174" fmla="*/ 585052 h 5364921"/>
              <a:gd name="connsiteX175" fmla="*/ 1016251 w 4048838"/>
              <a:gd name="connsiteY175" fmla="*/ 595896 h 5364921"/>
              <a:gd name="connsiteX176" fmla="*/ 1016251 w 4048838"/>
              <a:gd name="connsiteY176" fmla="*/ 836766 h 5364921"/>
              <a:gd name="connsiteX177" fmla="*/ 1095054 w 4048838"/>
              <a:gd name="connsiteY177" fmla="*/ 955654 h 5364921"/>
              <a:gd name="connsiteX178" fmla="*/ 1143124 w 4048838"/>
              <a:gd name="connsiteY178" fmla="*/ 965358 h 5364921"/>
              <a:gd name="connsiteX179" fmla="*/ 1143124 w 4048838"/>
              <a:gd name="connsiteY179" fmla="*/ 966096 h 5364921"/>
              <a:gd name="connsiteX180" fmla="*/ 1166604 w 4048838"/>
              <a:gd name="connsiteY180" fmla="*/ 968463 h 5364921"/>
              <a:gd name="connsiteX181" fmla="*/ 1266333 w 4048838"/>
              <a:gd name="connsiteY181" fmla="*/ 1054412 h 5364921"/>
              <a:gd name="connsiteX182" fmla="*/ 1266585 w 4048838"/>
              <a:gd name="connsiteY182" fmla="*/ 1055841 h 5364921"/>
              <a:gd name="connsiteX183" fmla="*/ 1266585 w 4048838"/>
              <a:gd name="connsiteY183" fmla="*/ 1160482 h 5364921"/>
              <a:gd name="connsiteX184" fmla="*/ 1395612 w 4048838"/>
              <a:gd name="connsiteY184" fmla="*/ 1289509 h 5364921"/>
              <a:gd name="connsiteX185" fmla="*/ 1395611 w 4048838"/>
              <a:gd name="connsiteY185" fmla="*/ 1289508 h 5364921"/>
              <a:gd name="connsiteX186" fmla="*/ 1524638 w 4048838"/>
              <a:gd name="connsiteY186" fmla="*/ 1160481 h 5364921"/>
              <a:gd name="connsiteX0" fmla="*/ 1524638 w 4048838"/>
              <a:gd name="connsiteY0" fmla="*/ 0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69 w 4048838"/>
              <a:gd name="connsiteY11" fmla="*/ 0 h 5364921"/>
              <a:gd name="connsiteX12" fmla="*/ 2040370 w 4048838"/>
              <a:gd name="connsiteY12" fmla="*/ 864584 h 5364921"/>
              <a:gd name="connsiteX13" fmla="*/ 2050508 w 4048838"/>
              <a:gd name="connsiteY13" fmla="*/ 814365 h 5364921"/>
              <a:gd name="connsiteX14" fmla="*/ 2169396 w 4048838"/>
              <a:gd name="connsiteY14" fmla="*/ 735561 h 5364921"/>
              <a:gd name="connsiteX15" fmla="*/ 2288283 w 4048838"/>
              <a:gd name="connsiteY15" fmla="*/ 814365 h 5364921"/>
              <a:gd name="connsiteX16" fmla="*/ 2291881 w 4048838"/>
              <a:gd name="connsiteY16" fmla="*/ 832184 h 5364921"/>
              <a:gd name="connsiteX17" fmla="*/ 2291881 w 4048838"/>
              <a:gd name="connsiteY17" fmla="*/ 1141130 h 5364921"/>
              <a:gd name="connsiteX18" fmla="*/ 2420908 w 4048838"/>
              <a:gd name="connsiteY18" fmla="*/ 1270157 h 5364921"/>
              <a:gd name="connsiteX19" fmla="*/ 2420907 w 4048838"/>
              <a:gd name="connsiteY19" fmla="*/ 1270156 h 5364921"/>
              <a:gd name="connsiteX20" fmla="*/ 2549934 w 4048838"/>
              <a:gd name="connsiteY20" fmla="*/ 1141129 h 5364921"/>
              <a:gd name="connsiteX21" fmla="*/ 2549934 w 4048838"/>
              <a:gd name="connsiteY21" fmla="*/ 1094391 h 5364921"/>
              <a:gd name="connsiteX22" fmla="*/ 2568603 w 4048838"/>
              <a:gd name="connsiteY22" fmla="*/ 1061849 h 5364921"/>
              <a:gd name="connsiteX23" fmla="*/ 2645668 w 4048838"/>
              <a:gd name="connsiteY23" fmla="*/ 1015405 h 5364921"/>
              <a:gd name="connsiteX24" fmla="*/ 2669148 w 4048838"/>
              <a:gd name="connsiteY24" fmla="*/ 1013038 h 5364921"/>
              <a:gd name="connsiteX25" fmla="*/ 2669148 w 4048838"/>
              <a:gd name="connsiteY25" fmla="*/ 1012300 h 5364921"/>
              <a:gd name="connsiteX26" fmla="*/ 2717218 w 4048838"/>
              <a:gd name="connsiteY26" fmla="*/ 1002596 h 5364921"/>
              <a:gd name="connsiteX27" fmla="*/ 2796021 w 4048838"/>
              <a:gd name="connsiteY27" fmla="*/ 883708 h 5364921"/>
              <a:gd name="connsiteX28" fmla="*/ 2796021 w 4048838"/>
              <a:gd name="connsiteY28" fmla="*/ 769724 h 5364921"/>
              <a:gd name="connsiteX29" fmla="*/ 2804410 w 4048838"/>
              <a:gd name="connsiteY29" fmla="*/ 728174 h 5364921"/>
              <a:gd name="connsiteX30" fmla="*/ 2923297 w 4048838"/>
              <a:gd name="connsiteY30" fmla="*/ 649370 h 5364921"/>
              <a:gd name="connsiteX31" fmla="*/ 3042184 w 4048838"/>
              <a:gd name="connsiteY31" fmla="*/ 728174 h 5364921"/>
              <a:gd name="connsiteX32" fmla="*/ 3044374 w 4048838"/>
              <a:gd name="connsiteY32" fmla="*/ 739019 h 5364921"/>
              <a:gd name="connsiteX33" fmla="*/ 3044374 w 4048838"/>
              <a:gd name="connsiteY33" fmla="*/ 892422 h 5364921"/>
              <a:gd name="connsiteX34" fmla="*/ 3123177 w 4048838"/>
              <a:gd name="connsiteY34" fmla="*/ 1011310 h 5364921"/>
              <a:gd name="connsiteX35" fmla="*/ 3171247 w 4048838"/>
              <a:gd name="connsiteY35" fmla="*/ 1021014 h 5364921"/>
              <a:gd name="connsiteX36" fmla="*/ 3171247 w 4048838"/>
              <a:gd name="connsiteY36" fmla="*/ 1021752 h 5364921"/>
              <a:gd name="connsiteX37" fmla="*/ 3194727 w 4048838"/>
              <a:gd name="connsiteY37" fmla="*/ 1024119 h 5364921"/>
              <a:gd name="connsiteX38" fmla="*/ 3294455 w 4048838"/>
              <a:gd name="connsiteY38" fmla="*/ 1110068 h 5364921"/>
              <a:gd name="connsiteX39" fmla="*/ 3296659 w 4048838"/>
              <a:gd name="connsiteY39" fmla="*/ 1122558 h 5364921"/>
              <a:gd name="connsiteX40" fmla="*/ 3296659 w 4048838"/>
              <a:gd name="connsiteY40" fmla="*/ 1256466 h 5364921"/>
              <a:gd name="connsiteX41" fmla="*/ 3425686 w 4048838"/>
              <a:gd name="connsiteY41" fmla="*/ 1385493 h 5364921"/>
              <a:gd name="connsiteX42" fmla="*/ 3425685 w 4048838"/>
              <a:gd name="connsiteY42" fmla="*/ 1385492 h 5364921"/>
              <a:gd name="connsiteX43" fmla="*/ 3554712 w 4048838"/>
              <a:gd name="connsiteY43" fmla="*/ 1256465 h 5364921"/>
              <a:gd name="connsiteX44" fmla="*/ 3554712 w 4048838"/>
              <a:gd name="connsiteY44" fmla="*/ 891211 h 5364921"/>
              <a:gd name="connsiteX45" fmla="*/ 3556916 w 4048838"/>
              <a:gd name="connsiteY45" fmla="*/ 878721 h 5364921"/>
              <a:gd name="connsiteX46" fmla="*/ 3656645 w 4048838"/>
              <a:gd name="connsiteY46" fmla="*/ 792772 h 5364921"/>
              <a:gd name="connsiteX47" fmla="*/ 3680125 w 4048838"/>
              <a:gd name="connsiteY47" fmla="*/ 790405 h 5364921"/>
              <a:gd name="connsiteX48" fmla="*/ 3680125 w 4048838"/>
              <a:gd name="connsiteY48" fmla="*/ 789667 h 5364921"/>
              <a:gd name="connsiteX49" fmla="*/ 3728195 w 4048838"/>
              <a:gd name="connsiteY49" fmla="*/ 779963 h 5364921"/>
              <a:gd name="connsiteX50" fmla="*/ 3806998 w 4048838"/>
              <a:gd name="connsiteY50" fmla="*/ 661075 h 5364921"/>
              <a:gd name="connsiteX51" fmla="*/ 3806998 w 4048838"/>
              <a:gd name="connsiteY51" fmla="*/ 284700 h 5364921"/>
              <a:gd name="connsiteX52" fmla="*/ 3815387 w 4048838"/>
              <a:gd name="connsiteY52" fmla="*/ 243150 h 5364921"/>
              <a:gd name="connsiteX53" fmla="*/ 3934274 w 4048838"/>
              <a:gd name="connsiteY53" fmla="*/ 164346 h 5364921"/>
              <a:gd name="connsiteX54" fmla="*/ 4033837 w 4048838"/>
              <a:gd name="connsiteY54" fmla="*/ 211300 h 5364921"/>
              <a:gd name="connsiteX55" fmla="*/ 4047851 w 4048838"/>
              <a:gd name="connsiteY55" fmla="*/ 234398 h 5364921"/>
              <a:gd name="connsiteX56" fmla="*/ 4047851 w 4048838"/>
              <a:gd name="connsiteY56" fmla="*/ 2080334 h 5364921"/>
              <a:gd name="connsiteX57" fmla="*/ 4048838 w 4048838"/>
              <a:gd name="connsiteY57" fmla="*/ 2080334 h 5364921"/>
              <a:gd name="connsiteX58" fmla="*/ 4048838 w 4048838"/>
              <a:gd name="connsiteY58" fmla="*/ 3156804 h 5364921"/>
              <a:gd name="connsiteX59" fmla="*/ 3970035 w 4048838"/>
              <a:gd name="connsiteY59" fmla="*/ 3275692 h 5364921"/>
              <a:gd name="connsiteX60" fmla="*/ 3921965 w 4048838"/>
              <a:gd name="connsiteY60" fmla="*/ 3285396 h 5364921"/>
              <a:gd name="connsiteX61" fmla="*/ 3921965 w 4048838"/>
              <a:gd name="connsiteY61" fmla="*/ 3286134 h 5364921"/>
              <a:gd name="connsiteX62" fmla="*/ 3898485 w 4048838"/>
              <a:gd name="connsiteY62" fmla="*/ 3288501 h 5364921"/>
              <a:gd name="connsiteX63" fmla="*/ 3821421 w 4048838"/>
              <a:gd name="connsiteY63" fmla="*/ 3334945 h 5364921"/>
              <a:gd name="connsiteX64" fmla="*/ 3800256 w 4048838"/>
              <a:gd name="connsiteY64" fmla="*/ 3371836 h 5364921"/>
              <a:gd name="connsiteX65" fmla="*/ 3800256 w 4048838"/>
              <a:gd name="connsiteY65" fmla="*/ 3435150 h 5364921"/>
              <a:gd name="connsiteX66" fmla="*/ 3721453 w 4048838"/>
              <a:gd name="connsiteY66" fmla="*/ 3554038 h 5364921"/>
              <a:gd name="connsiteX67" fmla="*/ 3673383 w 4048838"/>
              <a:gd name="connsiteY67" fmla="*/ 3563742 h 5364921"/>
              <a:gd name="connsiteX68" fmla="*/ 3673383 w 4048838"/>
              <a:gd name="connsiteY68" fmla="*/ 3564480 h 5364921"/>
              <a:gd name="connsiteX69" fmla="*/ 3649903 w 4048838"/>
              <a:gd name="connsiteY69" fmla="*/ 3566847 h 5364921"/>
              <a:gd name="connsiteX70" fmla="*/ 3550174 w 4048838"/>
              <a:gd name="connsiteY70" fmla="*/ 3652796 h 5364921"/>
              <a:gd name="connsiteX71" fmla="*/ 3550154 w 4048838"/>
              <a:gd name="connsiteY71" fmla="*/ 3652909 h 5364921"/>
              <a:gd name="connsiteX72" fmla="*/ 3550154 w 4048838"/>
              <a:gd name="connsiteY72" fmla="*/ 4212702 h 5364921"/>
              <a:gd name="connsiteX73" fmla="*/ 3471351 w 4048838"/>
              <a:gd name="connsiteY73" fmla="*/ 4331590 h 5364921"/>
              <a:gd name="connsiteX74" fmla="*/ 3423281 w 4048838"/>
              <a:gd name="connsiteY74" fmla="*/ 4341294 h 5364921"/>
              <a:gd name="connsiteX75" fmla="*/ 3423281 w 4048838"/>
              <a:gd name="connsiteY75" fmla="*/ 4342032 h 5364921"/>
              <a:gd name="connsiteX76" fmla="*/ 3399801 w 4048838"/>
              <a:gd name="connsiteY76" fmla="*/ 4344399 h 5364921"/>
              <a:gd name="connsiteX77" fmla="*/ 3300072 w 4048838"/>
              <a:gd name="connsiteY77" fmla="*/ 4430348 h 5364921"/>
              <a:gd name="connsiteX78" fmla="*/ 3299821 w 4048838"/>
              <a:gd name="connsiteY78" fmla="*/ 4431771 h 5364921"/>
              <a:gd name="connsiteX79" fmla="*/ 3299821 w 4048838"/>
              <a:gd name="connsiteY79" fmla="*/ 4700096 h 5364921"/>
              <a:gd name="connsiteX80" fmla="*/ 3170794 w 4048838"/>
              <a:gd name="connsiteY80" fmla="*/ 4829123 h 5364921"/>
              <a:gd name="connsiteX81" fmla="*/ 3170795 w 4048838"/>
              <a:gd name="connsiteY81" fmla="*/ 4829122 h 5364921"/>
              <a:gd name="connsiteX82" fmla="*/ 3041768 w 4048838"/>
              <a:gd name="connsiteY82" fmla="*/ 4700095 h 5364921"/>
              <a:gd name="connsiteX83" fmla="*/ 3041768 w 4048838"/>
              <a:gd name="connsiteY83" fmla="*/ 4420076 h 5364921"/>
              <a:gd name="connsiteX84" fmla="*/ 3039765 w 4048838"/>
              <a:gd name="connsiteY84" fmla="*/ 4408725 h 5364921"/>
              <a:gd name="connsiteX85" fmla="*/ 2940036 w 4048838"/>
              <a:gd name="connsiteY85" fmla="*/ 4322776 h 5364921"/>
              <a:gd name="connsiteX86" fmla="*/ 2916556 w 4048838"/>
              <a:gd name="connsiteY86" fmla="*/ 4320409 h 5364921"/>
              <a:gd name="connsiteX87" fmla="*/ 2916556 w 4048838"/>
              <a:gd name="connsiteY87" fmla="*/ 4319671 h 5364921"/>
              <a:gd name="connsiteX88" fmla="*/ 2868486 w 4048838"/>
              <a:gd name="connsiteY88" fmla="*/ 4309967 h 5364921"/>
              <a:gd name="connsiteX89" fmla="*/ 2789683 w 4048838"/>
              <a:gd name="connsiteY89" fmla="*/ 4191079 h 5364921"/>
              <a:gd name="connsiteX90" fmla="*/ 2789683 w 4048838"/>
              <a:gd name="connsiteY90" fmla="*/ 4100949 h 5364921"/>
              <a:gd name="connsiteX91" fmla="*/ 2781294 w 4048838"/>
              <a:gd name="connsiteY91" fmla="*/ 4059399 h 5364921"/>
              <a:gd name="connsiteX92" fmla="*/ 2662407 w 4048838"/>
              <a:gd name="connsiteY92" fmla="*/ 3980595 h 5364921"/>
              <a:gd name="connsiteX93" fmla="*/ 2543520 w 4048838"/>
              <a:gd name="connsiteY93" fmla="*/ 4059399 h 5364921"/>
              <a:gd name="connsiteX94" fmla="*/ 2541330 w 4048838"/>
              <a:gd name="connsiteY94" fmla="*/ 4070243 h 5364921"/>
              <a:gd name="connsiteX95" fmla="*/ 2541330 w 4048838"/>
              <a:gd name="connsiteY95" fmla="*/ 4311113 h 5364921"/>
              <a:gd name="connsiteX96" fmla="*/ 2462527 w 4048838"/>
              <a:gd name="connsiteY96" fmla="*/ 4430001 h 5364921"/>
              <a:gd name="connsiteX97" fmla="*/ 2414457 w 4048838"/>
              <a:gd name="connsiteY97" fmla="*/ 4439705 h 5364921"/>
              <a:gd name="connsiteX98" fmla="*/ 2414457 w 4048838"/>
              <a:gd name="connsiteY98" fmla="*/ 4440443 h 5364921"/>
              <a:gd name="connsiteX99" fmla="*/ 2390977 w 4048838"/>
              <a:gd name="connsiteY99" fmla="*/ 4442810 h 5364921"/>
              <a:gd name="connsiteX100" fmla="*/ 2291248 w 4048838"/>
              <a:gd name="connsiteY100" fmla="*/ 4528759 h 5364921"/>
              <a:gd name="connsiteX101" fmla="*/ 2290996 w 4048838"/>
              <a:gd name="connsiteY101" fmla="*/ 4530188 h 5364921"/>
              <a:gd name="connsiteX102" fmla="*/ 2290996 w 4048838"/>
              <a:gd name="connsiteY102" fmla="*/ 4634829 h 5364921"/>
              <a:gd name="connsiteX103" fmla="*/ 2161969 w 4048838"/>
              <a:gd name="connsiteY103" fmla="*/ 4763856 h 5364921"/>
              <a:gd name="connsiteX104" fmla="*/ 2161970 w 4048838"/>
              <a:gd name="connsiteY104" fmla="*/ 4763855 h 5364921"/>
              <a:gd name="connsiteX105" fmla="*/ 2032943 w 4048838"/>
              <a:gd name="connsiteY105" fmla="*/ 4634828 h 5364921"/>
              <a:gd name="connsiteX106" fmla="*/ 2032943 w 4048838"/>
              <a:gd name="connsiteY106" fmla="*/ 2080334 h 5364921"/>
              <a:gd name="connsiteX107" fmla="*/ 2032942 w 4048838"/>
              <a:gd name="connsiteY107" fmla="*/ 4651351 h 5364921"/>
              <a:gd name="connsiteX108" fmla="*/ 2022804 w 4048838"/>
              <a:gd name="connsiteY108" fmla="*/ 4601132 h 5364921"/>
              <a:gd name="connsiteX109" fmla="*/ 1903916 w 4048838"/>
              <a:gd name="connsiteY109" fmla="*/ 4522328 h 5364921"/>
              <a:gd name="connsiteX110" fmla="*/ 1785029 w 4048838"/>
              <a:gd name="connsiteY110" fmla="*/ 4601132 h 5364921"/>
              <a:gd name="connsiteX111" fmla="*/ 1775265 w 4048838"/>
              <a:gd name="connsiteY111" fmla="*/ 4649492 h 5364921"/>
              <a:gd name="connsiteX112" fmla="*/ 1775265 w 4048838"/>
              <a:gd name="connsiteY112" fmla="*/ 5235894 h 5364921"/>
              <a:gd name="connsiteX113" fmla="*/ 1646238 w 4048838"/>
              <a:gd name="connsiteY113" fmla="*/ 5364921 h 5364921"/>
              <a:gd name="connsiteX114" fmla="*/ 1646239 w 4048838"/>
              <a:gd name="connsiteY114" fmla="*/ 5364920 h 5364921"/>
              <a:gd name="connsiteX115" fmla="*/ 1517212 w 4048838"/>
              <a:gd name="connsiteY115" fmla="*/ 5235893 h 5364921"/>
              <a:gd name="connsiteX116" fmla="*/ 1517212 w 4048838"/>
              <a:gd name="connsiteY116" fmla="*/ 2080334 h 5364921"/>
              <a:gd name="connsiteX117" fmla="*/ 1517211 w 4048838"/>
              <a:gd name="connsiteY117" fmla="*/ 4338931 h 5364921"/>
              <a:gd name="connsiteX118" fmla="*/ 1507073 w 4048838"/>
              <a:gd name="connsiteY118" fmla="*/ 4288712 h 5364921"/>
              <a:gd name="connsiteX119" fmla="*/ 1388185 w 4048838"/>
              <a:gd name="connsiteY119" fmla="*/ 4209908 h 5364921"/>
              <a:gd name="connsiteX120" fmla="*/ 1269298 w 4048838"/>
              <a:gd name="connsiteY120" fmla="*/ 4288712 h 5364921"/>
              <a:gd name="connsiteX121" fmla="*/ 1265700 w 4048838"/>
              <a:gd name="connsiteY121" fmla="*/ 4306531 h 5364921"/>
              <a:gd name="connsiteX122" fmla="*/ 1265700 w 4048838"/>
              <a:gd name="connsiteY122" fmla="*/ 4615477 h 5364921"/>
              <a:gd name="connsiteX123" fmla="*/ 1136673 w 4048838"/>
              <a:gd name="connsiteY123" fmla="*/ 4744504 h 5364921"/>
              <a:gd name="connsiteX124" fmla="*/ 1136674 w 4048838"/>
              <a:gd name="connsiteY124" fmla="*/ 4744503 h 5364921"/>
              <a:gd name="connsiteX125" fmla="*/ 1007647 w 4048838"/>
              <a:gd name="connsiteY125" fmla="*/ 4615476 h 5364921"/>
              <a:gd name="connsiteX126" fmla="*/ 1007647 w 4048838"/>
              <a:gd name="connsiteY126" fmla="*/ 4568738 h 5364921"/>
              <a:gd name="connsiteX127" fmla="*/ 988978 w 4048838"/>
              <a:gd name="connsiteY127" fmla="*/ 4536196 h 5364921"/>
              <a:gd name="connsiteX128" fmla="*/ 911913 w 4048838"/>
              <a:gd name="connsiteY128" fmla="*/ 4489752 h 5364921"/>
              <a:gd name="connsiteX129" fmla="*/ 888433 w 4048838"/>
              <a:gd name="connsiteY129" fmla="*/ 4487385 h 5364921"/>
              <a:gd name="connsiteX130" fmla="*/ 888433 w 4048838"/>
              <a:gd name="connsiteY130" fmla="*/ 4486647 h 5364921"/>
              <a:gd name="connsiteX131" fmla="*/ 840363 w 4048838"/>
              <a:gd name="connsiteY131" fmla="*/ 4476943 h 5364921"/>
              <a:gd name="connsiteX132" fmla="*/ 761560 w 4048838"/>
              <a:gd name="connsiteY132" fmla="*/ 4358055 h 5364921"/>
              <a:gd name="connsiteX133" fmla="*/ 761560 w 4048838"/>
              <a:gd name="connsiteY133" fmla="*/ 4244071 h 5364921"/>
              <a:gd name="connsiteX134" fmla="*/ 753171 w 4048838"/>
              <a:gd name="connsiteY134" fmla="*/ 4202521 h 5364921"/>
              <a:gd name="connsiteX135" fmla="*/ 634284 w 4048838"/>
              <a:gd name="connsiteY135" fmla="*/ 4123717 h 5364921"/>
              <a:gd name="connsiteX136" fmla="*/ 515397 w 4048838"/>
              <a:gd name="connsiteY136" fmla="*/ 4202521 h 5364921"/>
              <a:gd name="connsiteX137" fmla="*/ 513207 w 4048838"/>
              <a:gd name="connsiteY137" fmla="*/ 4213366 h 5364921"/>
              <a:gd name="connsiteX138" fmla="*/ 513207 w 4048838"/>
              <a:gd name="connsiteY138" fmla="*/ 4366769 h 5364921"/>
              <a:gd name="connsiteX139" fmla="*/ 434404 w 4048838"/>
              <a:gd name="connsiteY139" fmla="*/ 4485657 h 5364921"/>
              <a:gd name="connsiteX140" fmla="*/ 386334 w 4048838"/>
              <a:gd name="connsiteY140" fmla="*/ 4495361 h 5364921"/>
              <a:gd name="connsiteX141" fmla="*/ 386334 w 4048838"/>
              <a:gd name="connsiteY141" fmla="*/ 4496099 h 5364921"/>
              <a:gd name="connsiteX142" fmla="*/ 362854 w 4048838"/>
              <a:gd name="connsiteY142" fmla="*/ 4498466 h 5364921"/>
              <a:gd name="connsiteX143" fmla="*/ 263125 w 4048838"/>
              <a:gd name="connsiteY143" fmla="*/ 4584415 h 5364921"/>
              <a:gd name="connsiteX144" fmla="*/ 260921 w 4048838"/>
              <a:gd name="connsiteY144" fmla="*/ 4596905 h 5364921"/>
              <a:gd name="connsiteX145" fmla="*/ 260921 w 4048838"/>
              <a:gd name="connsiteY145" fmla="*/ 4730813 h 5364921"/>
              <a:gd name="connsiteX146" fmla="*/ 131894 w 4048838"/>
              <a:gd name="connsiteY146" fmla="*/ 4859840 h 5364921"/>
              <a:gd name="connsiteX147" fmla="*/ 131895 w 4048838"/>
              <a:gd name="connsiteY147" fmla="*/ 4859839 h 5364921"/>
              <a:gd name="connsiteX148" fmla="*/ 2868 w 4048838"/>
              <a:gd name="connsiteY148" fmla="*/ 4730812 h 5364921"/>
              <a:gd name="connsiteX149" fmla="*/ 2868 w 4048838"/>
              <a:gd name="connsiteY149" fmla="*/ 4365558 h 5364921"/>
              <a:gd name="connsiteX150" fmla="*/ 664 w 4048838"/>
              <a:gd name="connsiteY150" fmla="*/ 4353068 h 5364921"/>
              <a:gd name="connsiteX151" fmla="*/ 0 w 4048838"/>
              <a:gd name="connsiteY151" fmla="*/ 4351789 h 5364921"/>
              <a:gd name="connsiteX152" fmla="*/ 0 w 4048838"/>
              <a:gd name="connsiteY152" fmla="*/ 858029 h 5364921"/>
              <a:gd name="connsiteX153" fmla="*/ 90123 w 4048838"/>
              <a:gd name="connsiteY153" fmla="*/ 858029 h 5364921"/>
              <a:gd name="connsiteX154" fmla="*/ 134300 w 4048838"/>
              <a:gd name="connsiteY154" fmla="*/ 866947 h 5364921"/>
              <a:gd name="connsiteX155" fmla="*/ 134300 w 4048838"/>
              <a:gd name="connsiteY155" fmla="*/ 867685 h 5364921"/>
              <a:gd name="connsiteX156" fmla="*/ 157780 w 4048838"/>
              <a:gd name="connsiteY156" fmla="*/ 870052 h 5364921"/>
              <a:gd name="connsiteX157" fmla="*/ 257509 w 4048838"/>
              <a:gd name="connsiteY157" fmla="*/ 956001 h 5364921"/>
              <a:gd name="connsiteX158" fmla="*/ 257760 w 4048838"/>
              <a:gd name="connsiteY158" fmla="*/ 957424 h 5364921"/>
              <a:gd name="connsiteX159" fmla="*/ 257760 w 4048838"/>
              <a:gd name="connsiteY159" fmla="*/ 1225749 h 5364921"/>
              <a:gd name="connsiteX160" fmla="*/ 386787 w 4048838"/>
              <a:gd name="connsiteY160" fmla="*/ 1354776 h 5364921"/>
              <a:gd name="connsiteX161" fmla="*/ 386786 w 4048838"/>
              <a:gd name="connsiteY161" fmla="*/ 1354775 h 5364921"/>
              <a:gd name="connsiteX162" fmla="*/ 515813 w 4048838"/>
              <a:gd name="connsiteY162" fmla="*/ 1225748 h 5364921"/>
              <a:gd name="connsiteX163" fmla="*/ 515813 w 4048838"/>
              <a:gd name="connsiteY163" fmla="*/ 945729 h 5364921"/>
              <a:gd name="connsiteX164" fmla="*/ 517816 w 4048838"/>
              <a:gd name="connsiteY164" fmla="*/ 934378 h 5364921"/>
              <a:gd name="connsiteX165" fmla="*/ 617545 w 4048838"/>
              <a:gd name="connsiteY165" fmla="*/ 848429 h 5364921"/>
              <a:gd name="connsiteX166" fmla="*/ 641025 w 4048838"/>
              <a:gd name="connsiteY166" fmla="*/ 846062 h 5364921"/>
              <a:gd name="connsiteX167" fmla="*/ 641025 w 4048838"/>
              <a:gd name="connsiteY167" fmla="*/ 845324 h 5364921"/>
              <a:gd name="connsiteX168" fmla="*/ 689095 w 4048838"/>
              <a:gd name="connsiteY168" fmla="*/ 835620 h 5364921"/>
              <a:gd name="connsiteX169" fmla="*/ 767898 w 4048838"/>
              <a:gd name="connsiteY169" fmla="*/ 716732 h 5364921"/>
              <a:gd name="connsiteX170" fmla="*/ 767898 w 4048838"/>
              <a:gd name="connsiteY170" fmla="*/ 626602 h 5364921"/>
              <a:gd name="connsiteX171" fmla="*/ 776287 w 4048838"/>
              <a:gd name="connsiteY171" fmla="*/ 585052 h 5364921"/>
              <a:gd name="connsiteX172" fmla="*/ 895174 w 4048838"/>
              <a:gd name="connsiteY172" fmla="*/ 506248 h 5364921"/>
              <a:gd name="connsiteX173" fmla="*/ 1014061 w 4048838"/>
              <a:gd name="connsiteY173" fmla="*/ 585052 h 5364921"/>
              <a:gd name="connsiteX174" fmla="*/ 1016251 w 4048838"/>
              <a:gd name="connsiteY174" fmla="*/ 595896 h 5364921"/>
              <a:gd name="connsiteX175" fmla="*/ 1016251 w 4048838"/>
              <a:gd name="connsiteY175" fmla="*/ 836766 h 5364921"/>
              <a:gd name="connsiteX176" fmla="*/ 1095054 w 4048838"/>
              <a:gd name="connsiteY176" fmla="*/ 955654 h 5364921"/>
              <a:gd name="connsiteX177" fmla="*/ 1143124 w 4048838"/>
              <a:gd name="connsiteY177" fmla="*/ 965358 h 5364921"/>
              <a:gd name="connsiteX178" fmla="*/ 1143124 w 4048838"/>
              <a:gd name="connsiteY178" fmla="*/ 966096 h 5364921"/>
              <a:gd name="connsiteX179" fmla="*/ 1166604 w 4048838"/>
              <a:gd name="connsiteY179" fmla="*/ 968463 h 5364921"/>
              <a:gd name="connsiteX180" fmla="*/ 1266333 w 4048838"/>
              <a:gd name="connsiteY180" fmla="*/ 1054412 h 5364921"/>
              <a:gd name="connsiteX181" fmla="*/ 1266585 w 4048838"/>
              <a:gd name="connsiteY181" fmla="*/ 1055841 h 5364921"/>
              <a:gd name="connsiteX182" fmla="*/ 1266585 w 4048838"/>
              <a:gd name="connsiteY182" fmla="*/ 1160482 h 5364921"/>
              <a:gd name="connsiteX183" fmla="*/ 1395612 w 4048838"/>
              <a:gd name="connsiteY183" fmla="*/ 1289509 h 5364921"/>
              <a:gd name="connsiteX184" fmla="*/ 1395611 w 4048838"/>
              <a:gd name="connsiteY184" fmla="*/ 1289508 h 5364921"/>
              <a:gd name="connsiteX185" fmla="*/ 1524638 w 4048838"/>
              <a:gd name="connsiteY185" fmla="*/ 1160481 h 5364921"/>
              <a:gd name="connsiteX186" fmla="*/ 1524638 w 4048838"/>
              <a:gd name="connsiteY186" fmla="*/ 0 h 5364921"/>
              <a:gd name="connsiteX0" fmla="*/ 1524638 w 4048838"/>
              <a:gd name="connsiteY0" fmla="*/ 0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70 w 4048838"/>
              <a:gd name="connsiteY11" fmla="*/ 864584 h 5364921"/>
              <a:gd name="connsiteX12" fmla="*/ 2050508 w 4048838"/>
              <a:gd name="connsiteY12" fmla="*/ 814365 h 5364921"/>
              <a:gd name="connsiteX13" fmla="*/ 2169396 w 4048838"/>
              <a:gd name="connsiteY13" fmla="*/ 735561 h 5364921"/>
              <a:gd name="connsiteX14" fmla="*/ 2288283 w 4048838"/>
              <a:gd name="connsiteY14" fmla="*/ 814365 h 5364921"/>
              <a:gd name="connsiteX15" fmla="*/ 2291881 w 4048838"/>
              <a:gd name="connsiteY15" fmla="*/ 832184 h 5364921"/>
              <a:gd name="connsiteX16" fmla="*/ 2291881 w 4048838"/>
              <a:gd name="connsiteY16" fmla="*/ 1141130 h 5364921"/>
              <a:gd name="connsiteX17" fmla="*/ 2420908 w 4048838"/>
              <a:gd name="connsiteY17" fmla="*/ 1270157 h 5364921"/>
              <a:gd name="connsiteX18" fmla="*/ 2420907 w 4048838"/>
              <a:gd name="connsiteY18" fmla="*/ 1270156 h 5364921"/>
              <a:gd name="connsiteX19" fmla="*/ 2549934 w 4048838"/>
              <a:gd name="connsiteY19" fmla="*/ 1141129 h 5364921"/>
              <a:gd name="connsiteX20" fmla="*/ 2549934 w 4048838"/>
              <a:gd name="connsiteY20" fmla="*/ 1094391 h 5364921"/>
              <a:gd name="connsiteX21" fmla="*/ 2568603 w 4048838"/>
              <a:gd name="connsiteY21" fmla="*/ 1061849 h 5364921"/>
              <a:gd name="connsiteX22" fmla="*/ 2645668 w 4048838"/>
              <a:gd name="connsiteY22" fmla="*/ 1015405 h 5364921"/>
              <a:gd name="connsiteX23" fmla="*/ 2669148 w 4048838"/>
              <a:gd name="connsiteY23" fmla="*/ 1013038 h 5364921"/>
              <a:gd name="connsiteX24" fmla="*/ 2669148 w 4048838"/>
              <a:gd name="connsiteY24" fmla="*/ 1012300 h 5364921"/>
              <a:gd name="connsiteX25" fmla="*/ 2717218 w 4048838"/>
              <a:gd name="connsiteY25" fmla="*/ 1002596 h 5364921"/>
              <a:gd name="connsiteX26" fmla="*/ 2796021 w 4048838"/>
              <a:gd name="connsiteY26" fmla="*/ 883708 h 5364921"/>
              <a:gd name="connsiteX27" fmla="*/ 2796021 w 4048838"/>
              <a:gd name="connsiteY27" fmla="*/ 769724 h 5364921"/>
              <a:gd name="connsiteX28" fmla="*/ 2804410 w 4048838"/>
              <a:gd name="connsiteY28" fmla="*/ 728174 h 5364921"/>
              <a:gd name="connsiteX29" fmla="*/ 2923297 w 4048838"/>
              <a:gd name="connsiteY29" fmla="*/ 649370 h 5364921"/>
              <a:gd name="connsiteX30" fmla="*/ 3042184 w 4048838"/>
              <a:gd name="connsiteY30" fmla="*/ 728174 h 5364921"/>
              <a:gd name="connsiteX31" fmla="*/ 3044374 w 4048838"/>
              <a:gd name="connsiteY31" fmla="*/ 739019 h 5364921"/>
              <a:gd name="connsiteX32" fmla="*/ 3044374 w 4048838"/>
              <a:gd name="connsiteY32" fmla="*/ 892422 h 5364921"/>
              <a:gd name="connsiteX33" fmla="*/ 3123177 w 4048838"/>
              <a:gd name="connsiteY33" fmla="*/ 1011310 h 5364921"/>
              <a:gd name="connsiteX34" fmla="*/ 3171247 w 4048838"/>
              <a:gd name="connsiteY34" fmla="*/ 1021014 h 5364921"/>
              <a:gd name="connsiteX35" fmla="*/ 3171247 w 4048838"/>
              <a:gd name="connsiteY35" fmla="*/ 1021752 h 5364921"/>
              <a:gd name="connsiteX36" fmla="*/ 3194727 w 4048838"/>
              <a:gd name="connsiteY36" fmla="*/ 1024119 h 5364921"/>
              <a:gd name="connsiteX37" fmla="*/ 3294455 w 4048838"/>
              <a:gd name="connsiteY37" fmla="*/ 1110068 h 5364921"/>
              <a:gd name="connsiteX38" fmla="*/ 3296659 w 4048838"/>
              <a:gd name="connsiteY38" fmla="*/ 1122558 h 5364921"/>
              <a:gd name="connsiteX39" fmla="*/ 3296659 w 4048838"/>
              <a:gd name="connsiteY39" fmla="*/ 1256466 h 5364921"/>
              <a:gd name="connsiteX40" fmla="*/ 3425686 w 4048838"/>
              <a:gd name="connsiteY40" fmla="*/ 1385493 h 5364921"/>
              <a:gd name="connsiteX41" fmla="*/ 3425685 w 4048838"/>
              <a:gd name="connsiteY41" fmla="*/ 1385492 h 5364921"/>
              <a:gd name="connsiteX42" fmla="*/ 3554712 w 4048838"/>
              <a:gd name="connsiteY42" fmla="*/ 1256465 h 5364921"/>
              <a:gd name="connsiteX43" fmla="*/ 3554712 w 4048838"/>
              <a:gd name="connsiteY43" fmla="*/ 891211 h 5364921"/>
              <a:gd name="connsiteX44" fmla="*/ 3556916 w 4048838"/>
              <a:gd name="connsiteY44" fmla="*/ 878721 h 5364921"/>
              <a:gd name="connsiteX45" fmla="*/ 3656645 w 4048838"/>
              <a:gd name="connsiteY45" fmla="*/ 792772 h 5364921"/>
              <a:gd name="connsiteX46" fmla="*/ 3680125 w 4048838"/>
              <a:gd name="connsiteY46" fmla="*/ 790405 h 5364921"/>
              <a:gd name="connsiteX47" fmla="*/ 3680125 w 4048838"/>
              <a:gd name="connsiteY47" fmla="*/ 789667 h 5364921"/>
              <a:gd name="connsiteX48" fmla="*/ 3728195 w 4048838"/>
              <a:gd name="connsiteY48" fmla="*/ 779963 h 5364921"/>
              <a:gd name="connsiteX49" fmla="*/ 3806998 w 4048838"/>
              <a:gd name="connsiteY49" fmla="*/ 661075 h 5364921"/>
              <a:gd name="connsiteX50" fmla="*/ 3806998 w 4048838"/>
              <a:gd name="connsiteY50" fmla="*/ 284700 h 5364921"/>
              <a:gd name="connsiteX51" fmla="*/ 3815387 w 4048838"/>
              <a:gd name="connsiteY51" fmla="*/ 243150 h 5364921"/>
              <a:gd name="connsiteX52" fmla="*/ 3934274 w 4048838"/>
              <a:gd name="connsiteY52" fmla="*/ 164346 h 5364921"/>
              <a:gd name="connsiteX53" fmla="*/ 4033837 w 4048838"/>
              <a:gd name="connsiteY53" fmla="*/ 211300 h 5364921"/>
              <a:gd name="connsiteX54" fmla="*/ 4047851 w 4048838"/>
              <a:gd name="connsiteY54" fmla="*/ 234398 h 5364921"/>
              <a:gd name="connsiteX55" fmla="*/ 4047851 w 4048838"/>
              <a:gd name="connsiteY55" fmla="*/ 2080334 h 5364921"/>
              <a:gd name="connsiteX56" fmla="*/ 4048838 w 4048838"/>
              <a:gd name="connsiteY56" fmla="*/ 2080334 h 5364921"/>
              <a:gd name="connsiteX57" fmla="*/ 4048838 w 4048838"/>
              <a:gd name="connsiteY57" fmla="*/ 3156804 h 5364921"/>
              <a:gd name="connsiteX58" fmla="*/ 3970035 w 4048838"/>
              <a:gd name="connsiteY58" fmla="*/ 3275692 h 5364921"/>
              <a:gd name="connsiteX59" fmla="*/ 3921965 w 4048838"/>
              <a:gd name="connsiteY59" fmla="*/ 3285396 h 5364921"/>
              <a:gd name="connsiteX60" fmla="*/ 3921965 w 4048838"/>
              <a:gd name="connsiteY60" fmla="*/ 3286134 h 5364921"/>
              <a:gd name="connsiteX61" fmla="*/ 3898485 w 4048838"/>
              <a:gd name="connsiteY61" fmla="*/ 3288501 h 5364921"/>
              <a:gd name="connsiteX62" fmla="*/ 3821421 w 4048838"/>
              <a:gd name="connsiteY62" fmla="*/ 3334945 h 5364921"/>
              <a:gd name="connsiteX63" fmla="*/ 3800256 w 4048838"/>
              <a:gd name="connsiteY63" fmla="*/ 3371836 h 5364921"/>
              <a:gd name="connsiteX64" fmla="*/ 3800256 w 4048838"/>
              <a:gd name="connsiteY64" fmla="*/ 3435150 h 5364921"/>
              <a:gd name="connsiteX65" fmla="*/ 3721453 w 4048838"/>
              <a:gd name="connsiteY65" fmla="*/ 3554038 h 5364921"/>
              <a:gd name="connsiteX66" fmla="*/ 3673383 w 4048838"/>
              <a:gd name="connsiteY66" fmla="*/ 3563742 h 5364921"/>
              <a:gd name="connsiteX67" fmla="*/ 3673383 w 4048838"/>
              <a:gd name="connsiteY67" fmla="*/ 3564480 h 5364921"/>
              <a:gd name="connsiteX68" fmla="*/ 3649903 w 4048838"/>
              <a:gd name="connsiteY68" fmla="*/ 3566847 h 5364921"/>
              <a:gd name="connsiteX69" fmla="*/ 3550174 w 4048838"/>
              <a:gd name="connsiteY69" fmla="*/ 3652796 h 5364921"/>
              <a:gd name="connsiteX70" fmla="*/ 3550154 w 4048838"/>
              <a:gd name="connsiteY70" fmla="*/ 3652909 h 5364921"/>
              <a:gd name="connsiteX71" fmla="*/ 3550154 w 4048838"/>
              <a:gd name="connsiteY71" fmla="*/ 4212702 h 5364921"/>
              <a:gd name="connsiteX72" fmla="*/ 3471351 w 4048838"/>
              <a:gd name="connsiteY72" fmla="*/ 4331590 h 5364921"/>
              <a:gd name="connsiteX73" fmla="*/ 3423281 w 4048838"/>
              <a:gd name="connsiteY73" fmla="*/ 4341294 h 5364921"/>
              <a:gd name="connsiteX74" fmla="*/ 3423281 w 4048838"/>
              <a:gd name="connsiteY74" fmla="*/ 4342032 h 5364921"/>
              <a:gd name="connsiteX75" fmla="*/ 3399801 w 4048838"/>
              <a:gd name="connsiteY75" fmla="*/ 4344399 h 5364921"/>
              <a:gd name="connsiteX76" fmla="*/ 3300072 w 4048838"/>
              <a:gd name="connsiteY76" fmla="*/ 4430348 h 5364921"/>
              <a:gd name="connsiteX77" fmla="*/ 3299821 w 4048838"/>
              <a:gd name="connsiteY77" fmla="*/ 4431771 h 5364921"/>
              <a:gd name="connsiteX78" fmla="*/ 3299821 w 4048838"/>
              <a:gd name="connsiteY78" fmla="*/ 4700096 h 5364921"/>
              <a:gd name="connsiteX79" fmla="*/ 3170794 w 4048838"/>
              <a:gd name="connsiteY79" fmla="*/ 4829123 h 5364921"/>
              <a:gd name="connsiteX80" fmla="*/ 3170795 w 4048838"/>
              <a:gd name="connsiteY80" fmla="*/ 4829122 h 5364921"/>
              <a:gd name="connsiteX81" fmla="*/ 3041768 w 4048838"/>
              <a:gd name="connsiteY81" fmla="*/ 4700095 h 5364921"/>
              <a:gd name="connsiteX82" fmla="*/ 3041768 w 4048838"/>
              <a:gd name="connsiteY82" fmla="*/ 4420076 h 5364921"/>
              <a:gd name="connsiteX83" fmla="*/ 3039765 w 4048838"/>
              <a:gd name="connsiteY83" fmla="*/ 4408725 h 5364921"/>
              <a:gd name="connsiteX84" fmla="*/ 2940036 w 4048838"/>
              <a:gd name="connsiteY84" fmla="*/ 4322776 h 5364921"/>
              <a:gd name="connsiteX85" fmla="*/ 2916556 w 4048838"/>
              <a:gd name="connsiteY85" fmla="*/ 4320409 h 5364921"/>
              <a:gd name="connsiteX86" fmla="*/ 2916556 w 4048838"/>
              <a:gd name="connsiteY86" fmla="*/ 4319671 h 5364921"/>
              <a:gd name="connsiteX87" fmla="*/ 2868486 w 4048838"/>
              <a:gd name="connsiteY87" fmla="*/ 4309967 h 5364921"/>
              <a:gd name="connsiteX88" fmla="*/ 2789683 w 4048838"/>
              <a:gd name="connsiteY88" fmla="*/ 4191079 h 5364921"/>
              <a:gd name="connsiteX89" fmla="*/ 2789683 w 4048838"/>
              <a:gd name="connsiteY89" fmla="*/ 4100949 h 5364921"/>
              <a:gd name="connsiteX90" fmla="*/ 2781294 w 4048838"/>
              <a:gd name="connsiteY90" fmla="*/ 4059399 h 5364921"/>
              <a:gd name="connsiteX91" fmla="*/ 2662407 w 4048838"/>
              <a:gd name="connsiteY91" fmla="*/ 3980595 h 5364921"/>
              <a:gd name="connsiteX92" fmla="*/ 2543520 w 4048838"/>
              <a:gd name="connsiteY92" fmla="*/ 4059399 h 5364921"/>
              <a:gd name="connsiteX93" fmla="*/ 2541330 w 4048838"/>
              <a:gd name="connsiteY93" fmla="*/ 4070243 h 5364921"/>
              <a:gd name="connsiteX94" fmla="*/ 2541330 w 4048838"/>
              <a:gd name="connsiteY94" fmla="*/ 4311113 h 5364921"/>
              <a:gd name="connsiteX95" fmla="*/ 2462527 w 4048838"/>
              <a:gd name="connsiteY95" fmla="*/ 4430001 h 5364921"/>
              <a:gd name="connsiteX96" fmla="*/ 2414457 w 4048838"/>
              <a:gd name="connsiteY96" fmla="*/ 4439705 h 5364921"/>
              <a:gd name="connsiteX97" fmla="*/ 2414457 w 4048838"/>
              <a:gd name="connsiteY97" fmla="*/ 4440443 h 5364921"/>
              <a:gd name="connsiteX98" fmla="*/ 2390977 w 4048838"/>
              <a:gd name="connsiteY98" fmla="*/ 4442810 h 5364921"/>
              <a:gd name="connsiteX99" fmla="*/ 2291248 w 4048838"/>
              <a:gd name="connsiteY99" fmla="*/ 4528759 h 5364921"/>
              <a:gd name="connsiteX100" fmla="*/ 2290996 w 4048838"/>
              <a:gd name="connsiteY100" fmla="*/ 4530188 h 5364921"/>
              <a:gd name="connsiteX101" fmla="*/ 2290996 w 4048838"/>
              <a:gd name="connsiteY101" fmla="*/ 4634829 h 5364921"/>
              <a:gd name="connsiteX102" fmla="*/ 2161969 w 4048838"/>
              <a:gd name="connsiteY102" fmla="*/ 4763856 h 5364921"/>
              <a:gd name="connsiteX103" fmla="*/ 2161970 w 4048838"/>
              <a:gd name="connsiteY103" fmla="*/ 4763855 h 5364921"/>
              <a:gd name="connsiteX104" fmla="*/ 2032943 w 4048838"/>
              <a:gd name="connsiteY104" fmla="*/ 4634828 h 5364921"/>
              <a:gd name="connsiteX105" fmla="*/ 2032943 w 4048838"/>
              <a:gd name="connsiteY105" fmla="*/ 2080334 h 5364921"/>
              <a:gd name="connsiteX106" fmla="*/ 2032942 w 4048838"/>
              <a:gd name="connsiteY106" fmla="*/ 4651351 h 5364921"/>
              <a:gd name="connsiteX107" fmla="*/ 2022804 w 4048838"/>
              <a:gd name="connsiteY107" fmla="*/ 4601132 h 5364921"/>
              <a:gd name="connsiteX108" fmla="*/ 1903916 w 4048838"/>
              <a:gd name="connsiteY108" fmla="*/ 4522328 h 5364921"/>
              <a:gd name="connsiteX109" fmla="*/ 1785029 w 4048838"/>
              <a:gd name="connsiteY109" fmla="*/ 4601132 h 5364921"/>
              <a:gd name="connsiteX110" fmla="*/ 1775265 w 4048838"/>
              <a:gd name="connsiteY110" fmla="*/ 4649492 h 5364921"/>
              <a:gd name="connsiteX111" fmla="*/ 1775265 w 4048838"/>
              <a:gd name="connsiteY111" fmla="*/ 5235894 h 5364921"/>
              <a:gd name="connsiteX112" fmla="*/ 1646238 w 4048838"/>
              <a:gd name="connsiteY112" fmla="*/ 5364921 h 5364921"/>
              <a:gd name="connsiteX113" fmla="*/ 1646239 w 4048838"/>
              <a:gd name="connsiteY113" fmla="*/ 5364920 h 5364921"/>
              <a:gd name="connsiteX114" fmla="*/ 1517212 w 4048838"/>
              <a:gd name="connsiteY114" fmla="*/ 5235893 h 5364921"/>
              <a:gd name="connsiteX115" fmla="*/ 1517212 w 4048838"/>
              <a:gd name="connsiteY115" fmla="*/ 2080334 h 5364921"/>
              <a:gd name="connsiteX116" fmla="*/ 1517211 w 4048838"/>
              <a:gd name="connsiteY116" fmla="*/ 4338931 h 5364921"/>
              <a:gd name="connsiteX117" fmla="*/ 1507073 w 4048838"/>
              <a:gd name="connsiteY117" fmla="*/ 4288712 h 5364921"/>
              <a:gd name="connsiteX118" fmla="*/ 1388185 w 4048838"/>
              <a:gd name="connsiteY118" fmla="*/ 4209908 h 5364921"/>
              <a:gd name="connsiteX119" fmla="*/ 1269298 w 4048838"/>
              <a:gd name="connsiteY119" fmla="*/ 4288712 h 5364921"/>
              <a:gd name="connsiteX120" fmla="*/ 1265700 w 4048838"/>
              <a:gd name="connsiteY120" fmla="*/ 4306531 h 5364921"/>
              <a:gd name="connsiteX121" fmla="*/ 1265700 w 4048838"/>
              <a:gd name="connsiteY121" fmla="*/ 4615477 h 5364921"/>
              <a:gd name="connsiteX122" fmla="*/ 1136673 w 4048838"/>
              <a:gd name="connsiteY122" fmla="*/ 4744504 h 5364921"/>
              <a:gd name="connsiteX123" fmla="*/ 1136674 w 4048838"/>
              <a:gd name="connsiteY123" fmla="*/ 4744503 h 5364921"/>
              <a:gd name="connsiteX124" fmla="*/ 1007647 w 4048838"/>
              <a:gd name="connsiteY124" fmla="*/ 4615476 h 5364921"/>
              <a:gd name="connsiteX125" fmla="*/ 1007647 w 4048838"/>
              <a:gd name="connsiteY125" fmla="*/ 4568738 h 5364921"/>
              <a:gd name="connsiteX126" fmla="*/ 988978 w 4048838"/>
              <a:gd name="connsiteY126" fmla="*/ 4536196 h 5364921"/>
              <a:gd name="connsiteX127" fmla="*/ 911913 w 4048838"/>
              <a:gd name="connsiteY127" fmla="*/ 4489752 h 5364921"/>
              <a:gd name="connsiteX128" fmla="*/ 888433 w 4048838"/>
              <a:gd name="connsiteY128" fmla="*/ 4487385 h 5364921"/>
              <a:gd name="connsiteX129" fmla="*/ 888433 w 4048838"/>
              <a:gd name="connsiteY129" fmla="*/ 4486647 h 5364921"/>
              <a:gd name="connsiteX130" fmla="*/ 840363 w 4048838"/>
              <a:gd name="connsiteY130" fmla="*/ 4476943 h 5364921"/>
              <a:gd name="connsiteX131" fmla="*/ 761560 w 4048838"/>
              <a:gd name="connsiteY131" fmla="*/ 4358055 h 5364921"/>
              <a:gd name="connsiteX132" fmla="*/ 761560 w 4048838"/>
              <a:gd name="connsiteY132" fmla="*/ 4244071 h 5364921"/>
              <a:gd name="connsiteX133" fmla="*/ 753171 w 4048838"/>
              <a:gd name="connsiteY133" fmla="*/ 4202521 h 5364921"/>
              <a:gd name="connsiteX134" fmla="*/ 634284 w 4048838"/>
              <a:gd name="connsiteY134" fmla="*/ 4123717 h 5364921"/>
              <a:gd name="connsiteX135" fmla="*/ 515397 w 4048838"/>
              <a:gd name="connsiteY135" fmla="*/ 4202521 h 5364921"/>
              <a:gd name="connsiteX136" fmla="*/ 513207 w 4048838"/>
              <a:gd name="connsiteY136" fmla="*/ 4213366 h 5364921"/>
              <a:gd name="connsiteX137" fmla="*/ 513207 w 4048838"/>
              <a:gd name="connsiteY137" fmla="*/ 4366769 h 5364921"/>
              <a:gd name="connsiteX138" fmla="*/ 434404 w 4048838"/>
              <a:gd name="connsiteY138" fmla="*/ 4485657 h 5364921"/>
              <a:gd name="connsiteX139" fmla="*/ 386334 w 4048838"/>
              <a:gd name="connsiteY139" fmla="*/ 4495361 h 5364921"/>
              <a:gd name="connsiteX140" fmla="*/ 386334 w 4048838"/>
              <a:gd name="connsiteY140" fmla="*/ 4496099 h 5364921"/>
              <a:gd name="connsiteX141" fmla="*/ 362854 w 4048838"/>
              <a:gd name="connsiteY141" fmla="*/ 4498466 h 5364921"/>
              <a:gd name="connsiteX142" fmla="*/ 263125 w 4048838"/>
              <a:gd name="connsiteY142" fmla="*/ 4584415 h 5364921"/>
              <a:gd name="connsiteX143" fmla="*/ 260921 w 4048838"/>
              <a:gd name="connsiteY143" fmla="*/ 4596905 h 5364921"/>
              <a:gd name="connsiteX144" fmla="*/ 260921 w 4048838"/>
              <a:gd name="connsiteY144" fmla="*/ 4730813 h 5364921"/>
              <a:gd name="connsiteX145" fmla="*/ 131894 w 4048838"/>
              <a:gd name="connsiteY145" fmla="*/ 4859840 h 5364921"/>
              <a:gd name="connsiteX146" fmla="*/ 131895 w 4048838"/>
              <a:gd name="connsiteY146" fmla="*/ 4859839 h 5364921"/>
              <a:gd name="connsiteX147" fmla="*/ 2868 w 4048838"/>
              <a:gd name="connsiteY147" fmla="*/ 4730812 h 5364921"/>
              <a:gd name="connsiteX148" fmla="*/ 2868 w 4048838"/>
              <a:gd name="connsiteY148" fmla="*/ 4365558 h 5364921"/>
              <a:gd name="connsiteX149" fmla="*/ 664 w 4048838"/>
              <a:gd name="connsiteY149" fmla="*/ 4353068 h 5364921"/>
              <a:gd name="connsiteX150" fmla="*/ 0 w 4048838"/>
              <a:gd name="connsiteY150" fmla="*/ 4351789 h 5364921"/>
              <a:gd name="connsiteX151" fmla="*/ 0 w 4048838"/>
              <a:gd name="connsiteY151" fmla="*/ 858029 h 5364921"/>
              <a:gd name="connsiteX152" fmla="*/ 90123 w 4048838"/>
              <a:gd name="connsiteY152" fmla="*/ 858029 h 5364921"/>
              <a:gd name="connsiteX153" fmla="*/ 134300 w 4048838"/>
              <a:gd name="connsiteY153" fmla="*/ 866947 h 5364921"/>
              <a:gd name="connsiteX154" fmla="*/ 134300 w 4048838"/>
              <a:gd name="connsiteY154" fmla="*/ 867685 h 5364921"/>
              <a:gd name="connsiteX155" fmla="*/ 157780 w 4048838"/>
              <a:gd name="connsiteY155" fmla="*/ 870052 h 5364921"/>
              <a:gd name="connsiteX156" fmla="*/ 257509 w 4048838"/>
              <a:gd name="connsiteY156" fmla="*/ 956001 h 5364921"/>
              <a:gd name="connsiteX157" fmla="*/ 257760 w 4048838"/>
              <a:gd name="connsiteY157" fmla="*/ 957424 h 5364921"/>
              <a:gd name="connsiteX158" fmla="*/ 257760 w 4048838"/>
              <a:gd name="connsiteY158" fmla="*/ 1225749 h 5364921"/>
              <a:gd name="connsiteX159" fmla="*/ 386787 w 4048838"/>
              <a:gd name="connsiteY159" fmla="*/ 1354776 h 5364921"/>
              <a:gd name="connsiteX160" fmla="*/ 386786 w 4048838"/>
              <a:gd name="connsiteY160" fmla="*/ 1354775 h 5364921"/>
              <a:gd name="connsiteX161" fmla="*/ 515813 w 4048838"/>
              <a:gd name="connsiteY161" fmla="*/ 1225748 h 5364921"/>
              <a:gd name="connsiteX162" fmla="*/ 515813 w 4048838"/>
              <a:gd name="connsiteY162" fmla="*/ 945729 h 5364921"/>
              <a:gd name="connsiteX163" fmla="*/ 517816 w 4048838"/>
              <a:gd name="connsiteY163" fmla="*/ 934378 h 5364921"/>
              <a:gd name="connsiteX164" fmla="*/ 617545 w 4048838"/>
              <a:gd name="connsiteY164" fmla="*/ 848429 h 5364921"/>
              <a:gd name="connsiteX165" fmla="*/ 641025 w 4048838"/>
              <a:gd name="connsiteY165" fmla="*/ 846062 h 5364921"/>
              <a:gd name="connsiteX166" fmla="*/ 641025 w 4048838"/>
              <a:gd name="connsiteY166" fmla="*/ 845324 h 5364921"/>
              <a:gd name="connsiteX167" fmla="*/ 689095 w 4048838"/>
              <a:gd name="connsiteY167" fmla="*/ 835620 h 5364921"/>
              <a:gd name="connsiteX168" fmla="*/ 767898 w 4048838"/>
              <a:gd name="connsiteY168" fmla="*/ 716732 h 5364921"/>
              <a:gd name="connsiteX169" fmla="*/ 767898 w 4048838"/>
              <a:gd name="connsiteY169" fmla="*/ 626602 h 5364921"/>
              <a:gd name="connsiteX170" fmla="*/ 776287 w 4048838"/>
              <a:gd name="connsiteY170" fmla="*/ 585052 h 5364921"/>
              <a:gd name="connsiteX171" fmla="*/ 895174 w 4048838"/>
              <a:gd name="connsiteY171" fmla="*/ 506248 h 5364921"/>
              <a:gd name="connsiteX172" fmla="*/ 1014061 w 4048838"/>
              <a:gd name="connsiteY172" fmla="*/ 585052 h 5364921"/>
              <a:gd name="connsiteX173" fmla="*/ 1016251 w 4048838"/>
              <a:gd name="connsiteY173" fmla="*/ 595896 h 5364921"/>
              <a:gd name="connsiteX174" fmla="*/ 1016251 w 4048838"/>
              <a:gd name="connsiteY174" fmla="*/ 836766 h 5364921"/>
              <a:gd name="connsiteX175" fmla="*/ 1095054 w 4048838"/>
              <a:gd name="connsiteY175" fmla="*/ 955654 h 5364921"/>
              <a:gd name="connsiteX176" fmla="*/ 1143124 w 4048838"/>
              <a:gd name="connsiteY176" fmla="*/ 965358 h 5364921"/>
              <a:gd name="connsiteX177" fmla="*/ 1143124 w 4048838"/>
              <a:gd name="connsiteY177" fmla="*/ 966096 h 5364921"/>
              <a:gd name="connsiteX178" fmla="*/ 1166604 w 4048838"/>
              <a:gd name="connsiteY178" fmla="*/ 968463 h 5364921"/>
              <a:gd name="connsiteX179" fmla="*/ 1266333 w 4048838"/>
              <a:gd name="connsiteY179" fmla="*/ 1054412 h 5364921"/>
              <a:gd name="connsiteX180" fmla="*/ 1266585 w 4048838"/>
              <a:gd name="connsiteY180" fmla="*/ 1055841 h 5364921"/>
              <a:gd name="connsiteX181" fmla="*/ 1266585 w 4048838"/>
              <a:gd name="connsiteY181" fmla="*/ 1160482 h 5364921"/>
              <a:gd name="connsiteX182" fmla="*/ 1395612 w 4048838"/>
              <a:gd name="connsiteY182" fmla="*/ 1289509 h 5364921"/>
              <a:gd name="connsiteX183" fmla="*/ 1395611 w 4048838"/>
              <a:gd name="connsiteY183" fmla="*/ 1289508 h 5364921"/>
              <a:gd name="connsiteX184" fmla="*/ 1524638 w 4048838"/>
              <a:gd name="connsiteY184" fmla="*/ 1160481 h 5364921"/>
              <a:gd name="connsiteX185" fmla="*/ 1524638 w 4048838"/>
              <a:gd name="connsiteY185" fmla="*/ 0 h 5364921"/>
              <a:gd name="connsiteX0" fmla="*/ 1524638 w 4048838"/>
              <a:gd name="connsiteY0" fmla="*/ 1160481 h 5364921"/>
              <a:gd name="connsiteX1" fmla="*/ 1524639 w 4048838"/>
              <a:gd name="connsiteY1" fmla="*/ 0 h 5364921"/>
              <a:gd name="connsiteX2" fmla="*/ 1524639 w 4048838"/>
              <a:gd name="connsiteY2" fmla="*/ 1177004 h 5364921"/>
              <a:gd name="connsiteX3" fmla="*/ 1534777 w 4048838"/>
              <a:gd name="connsiteY3" fmla="*/ 1126785 h 5364921"/>
              <a:gd name="connsiteX4" fmla="*/ 1653665 w 4048838"/>
              <a:gd name="connsiteY4" fmla="*/ 1047981 h 5364921"/>
              <a:gd name="connsiteX5" fmla="*/ 1772552 w 4048838"/>
              <a:gd name="connsiteY5" fmla="*/ 1126785 h 5364921"/>
              <a:gd name="connsiteX6" fmla="*/ 1782316 w 4048838"/>
              <a:gd name="connsiteY6" fmla="*/ 1175145 h 5364921"/>
              <a:gd name="connsiteX7" fmla="*/ 1782316 w 4048838"/>
              <a:gd name="connsiteY7" fmla="*/ 1761547 h 5364921"/>
              <a:gd name="connsiteX8" fmla="*/ 1911343 w 4048838"/>
              <a:gd name="connsiteY8" fmla="*/ 1890574 h 5364921"/>
              <a:gd name="connsiteX9" fmla="*/ 1911342 w 4048838"/>
              <a:gd name="connsiteY9" fmla="*/ 1890573 h 5364921"/>
              <a:gd name="connsiteX10" fmla="*/ 2040369 w 4048838"/>
              <a:gd name="connsiteY10" fmla="*/ 1761546 h 5364921"/>
              <a:gd name="connsiteX11" fmla="*/ 2040370 w 4048838"/>
              <a:gd name="connsiteY11" fmla="*/ 864584 h 5364921"/>
              <a:gd name="connsiteX12" fmla="*/ 2050508 w 4048838"/>
              <a:gd name="connsiteY12" fmla="*/ 814365 h 5364921"/>
              <a:gd name="connsiteX13" fmla="*/ 2169396 w 4048838"/>
              <a:gd name="connsiteY13" fmla="*/ 735561 h 5364921"/>
              <a:gd name="connsiteX14" fmla="*/ 2288283 w 4048838"/>
              <a:gd name="connsiteY14" fmla="*/ 814365 h 5364921"/>
              <a:gd name="connsiteX15" fmla="*/ 2291881 w 4048838"/>
              <a:gd name="connsiteY15" fmla="*/ 832184 h 5364921"/>
              <a:gd name="connsiteX16" fmla="*/ 2291881 w 4048838"/>
              <a:gd name="connsiteY16" fmla="*/ 1141130 h 5364921"/>
              <a:gd name="connsiteX17" fmla="*/ 2420908 w 4048838"/>
              <a:gd name="connsiteY17" fmla="*/ 1270157 h 5364921"/>
              <a:gd name="connsiteX18" fmla="*/ 2420907 w 4048838"/>
              <a:gd name="connsiteY18" fmla="*/ 1270156 h 5364921"/>
              <a:gd name="connsiteX19" fmla="*/ 2549934 w 4048838"/>
              <a:gd name="connsiteY19" fmla="*/ 1141129 h 5364921"/>
              <a:gd name="connsiteX20" fmla="*/ 2549934 w 4048838"/>
              <a:gd name="connsiteY20" fmla="*/ 1094391 h 5364921"/>
              <a:gd name="connsiteX21" fmla="*/ 2568603 w 4048838"/>
              <a:gd name="connsiteY21" fmla="*/ 1061849 h 5364921"/>
              <a:gd name="connsiteX22" fmla="*/ 2645668 w 4048838"/>
              <a:gd name="connsiteY22" fmla="*/ 1015405 h 5364921"/>
              <a:gd name="connsiteX23" fmla="*/ 2669148 w 4048838"/>
              <a:gd name="connsiteY23" fmla="*/ 1013038 h 5364921"/>
              <a:gd name="connsiteX24" fmla="*/ 2669148 w 4048838"/>
              <a:gd name="connsiteY24" fmla="*/ 1012300 h 5364921"/>
              <a:gd name="connsiteX25" fmla="*/ 2717218 w 4048838"/>
              <a:gd name="connsiteY25" fmla="*/ 1002596 h 5364921"/>
              <a:gd name="connsiteX26" fmla="*/ 2796021 w 4048838"/>
              <a:gd name="connsiteY26" fmla="*/ 883708 h 5364921"/>
              <a:gd name="connsiteX27" fmla="*/ 2796021 w 4048838"/>
              <a:gd name="connsiteY27" fmla="*/ 769724 h 5364921"/>
              <a:gd name="connsiteX28" fmla="*/ 2804410 w 4048838"/>
              <a:gd name="connsiteY28" fmla="*/ 728174 h 5364921"/>
              <a:gd name="connsiteX29" fmla="*/ 2923297 w 4048838"/>
              <a:gd name="connsiteY29" fmla="*/ 649370 h 5364921"/>
              <a:gd name="connsiteX30" fmla="*/ 3042184 w 4048838"/>
              <a:gd name="connsiteY30" fmla="*/ 728174 h 5364921"/>
              <a:gd name="connsiteX31" fmla="*/ 3044374 w 4048838"/>
              <a:gd name="connsiteY31" fmla="*/ 739019 h 5364921"/>
              <a:gd name="connsiteX32" fmla="*/ 3044374 w 4048838"/>
              <a:gd name="connsiteY32" fmla="*/ 892422 h 5364921"/>
              <a:gd name="connsiteX33" fmla="*/ 3123177 w 4048838"/>
              <a:gd name="connsiteY33" fmla="*/ 1011310 h 5364921"/>
              <a:gd name="connsiteX34" fmla="*/ 3171247 w 4048838"/>
              <a:gd name="connsiteY34" fmla="*/ 1021014 h 5364921"/>
              <a:gd name="connsiteX35" fmla="*/ 3171247 w 4048838"/>
              <a:gd name="connsiteY35" fmla="*/ 1021752 h 5364921"/>
              <a:gd name="connsiteX36" fmla="*/ 3194727 w 4048838"/>
              <a:gd name="connsiteY36" fmla="*/ 1024119 h 5364921"/>
              <a:gd name="connsiteX37" fmla="*/ 3294455 w 4048838"/>
              <a:gd name="connsiteY37" fmla="*/ 1110068 h 5364921"/>
              <a:gd name="connsiteX38" fmla="*/ 3296659 w 4048838"/>
              <a:gd name="connsiteY38" fmla="*/ 1122558 h 5364921"/>
              <a:gd name="connsiteX39" fmla="*/ 3296659 w 4048838"/>
              <a:gd name="connsiteY39" fmla="*/ 1256466 h 5364921"/>
              <a:gd name="connsiteX40" fmla="*/ 3425686 w 4048838"/>
              <a:gd name="connsiteY40" fmla="*/ 1385493 h 5364921"/>
              <a:gd name="connsiteX41" fmla="*/ 3425685 w 4048838"/>
              <a:gd name="connsiteY41" fmla="*/ 1385492 h 5364921"/>
              <a:gd name="connsiteX42" fmla="*/ 3554712 w 4048838"/>
              <a:gd name="connsiteY42" fmla="*/ 1256465 h 5364921"/>
              <a:gd name="connsiteX43" fmla="*/ 3554712 w 4048838"/>
              <a:gd name="connsiteY43" fmla="*/ 891211 h 5364921"/>
              <a:gd name="connsiteX44" fmla="*/ 3556916 w 4048838"/>
              <a:gd name="connsiteY44" fmla="*/ 878721 h 5364921"/>
              <a:gd name="connsiteX45" fmla="*/ 3656645 w 4048838"/>
              <a:gd name="connsiteY45" fmla="*/ 792772 h 5364921"/>
              <a:gd name="connsiteX46" fmla="*/ 3680125 w 4048838"/>
              <a:gd name="connsiteY46" fmla="*/ 790405 h 5364921"/>
              <a:gd name="connsiteX47" fmla="*/ 3680125 w 4048838"/>
              <a:gd name="connsiteY47" fmla="*/ 789667 h 5364921"/>
              <a:gd name="connsiteX48" fmla="*/ 3728195 w 4048838"/>
              <a:gd name="connsiteY48" fmla="*/ 779963 h 5364921"/>
              <a:gd name="connsiteX49" fmla="*/ 3806998 w 4048838"/>
              <a:gd name="connsiteY49" fmla="*/ 661075 h 5364921"/>
              <a:gd name="connsiteX50" fmla="*/ 3806998 w 4048838"/>
              <a:gd name="connsiteY50" fmla="*/ 284700 h 5364921"/>
              <a:gd name="connsiteX51" fmla="*/ 3815387 w 4048838"/>
              <a:gd name="connsiteY51" fmla="*/ 243150 h 5364921"/>
              <a:gd name="connsiteX52" fmla="*/ 3934274 w 4048838"/>
              <a:gd name="connsiteY52" fmla="*/ 164346 h 5364921"/>
              <a:gd name="connsiteX53" fmla="*/ 4033837 w 4048838"/>
              <a:gd name="connsiteY53" fmla="*/ 211300 h 5364921"/>
              <a:gd name="connsiteX54" fmla="*/ 4047851 w 4048838"/>
              <a:gd name="connsiteY54" fmla="*/ 234398 h 5364921"/>
              <a:gd name="connsiteX55" fmla="*/ 4047851 w 4048838"/>
              <a:gd name="connsiteY55" fmla="*/ 2080334 h 5364921"/>
              <a:gd name="connsiteX56" fmla="*/ 4048838 w 4048838"/>
              <a:gd name="connsiteY56" fmla="*/ 2080334 h 5364921"/>
              <a:gd name="connsiteX57" fmla="*/ 4048838 w 4048838"/>
              <a:gd name="connsiteY57" fmla="*/ 3156804 h 5364921"/>
              <a:gd name="connsiteX58" fmla="*/ 3970035 w 4048838"/>
              <a:gd name="connsiteY58" fmla="*/ 3275692 h 5364921"/>
              <a:gd name="connsiteX59" fmla="*/ 3921965 w 4048838"/>
              <a:gd name="connsiteY59" fmla="*/ 3285396 h 5364921"/>
              <a:gd name="connsiteX60" fmla="*/ 3921965 w 4048838"/>
              <a:gd name="connsiteY60" fmla="*/ 3286134 h 5364921"/>
              <a:gd name="connsiteX61" fmla="*/ 3898485 w 4048838"/>
              <a:gd name="connsiteY61" fmla="*/ 3288501 h 5364921"/>
              <a:gd name="connsiteX62" fmla="*/ 3821421 w 4048838"/>
              <a:gd name="connsiteY62" fmla="*/ 3334945 h 5364921"/>
              <a:gd name="connsiteX63" fmla="*/ 3800256 w 4048838"/>
              <a:gd name="connsiteY63" fmla="*/ 3371836 h 5364921"/>
              <a:gd name="connsiteX64" fmla="*/ 3800256 w 4048838"/>
              <a:gd name="connsiteY64" fmla="*/ 3435150 h 5364921"/>
              <a:gd name="connsiteX65" fmla="*/ 3721453 w 4048838"/>
              <a:gd name="connsiteY65" fmla="*/ 3554038 h 5364921"/>
              <a:gd name="connsiteX66" fmla="*/ 3673383 w 4048838"/>
              <a:gd name="connsiteY66" fmla="*/ 3563742 h 5364921"/>
              <a:gd name="connsiteX67" fmla="*/ 3673383 w 4048838"/>
              <a:gd name="connsiteY67" fmla="*/ 3564480 h 5364921"/>
              <a:gd name="connsiteX68" fmla="*/ 3649903 w 4048838"/>
              <a:gd name="connsiteY68" fmla="*/ 3566847 h 5364921"/>
              <a:gd name="connsiteX69" fmla="*/ 3550174 w 4048838"/>
              <a:gd name="connsiteY69" fmla="*/ 3652796 h 5364921"/>
              <a:gd name="connsiteX70" fmla="*/ 3550154 w 4048838"/>
              <a:gd name="connsiteY70" fmla="*/ 3652909 h 5364921"/>
              <a:gd name="connsiteX71" fmla="*/ 3550154 w 4048838"/>
              <a:gd name="connsiteY71" fmla="*/ 4212702 h 5364921"/>
              <a:gd name="connsiteX72" fmla="*/ 3471351 w 4048838"/>
              <a:gd name="connsiteY72" fmla="*/ 4331590 h 5364921"/>
              <a:gd name="connsiteX73" fmla="*/ 3423281 w 4048838"/>
              <a:gd name="connsiteY73" fmla="*/ 4341294 h 5364921"/>
              <a:gd name="connsiteX74" fmla="*/ 3423281 w 4048838"/>
              <a:gd name="connsiteY74" fmla="*/ 4342032 h 5364921"/>
              <a:gd name="connsiteX75" fmla="*/ 3399801 w 4048838"/>
              <a:gd name="connsiteY75" fmla="*/ 4344399 h 5364921"/>
              <a:gd name="connsiteX76" fmla="*/ 3300072 w 4048838"/>
              <a:gd name="connsiteY76" fmla="*/ 4430348 h 5364921"/>
              <a:gd name="connsiteX77" fmla="*/ 3299821 w 4048838"/>
              <a:gd name="connsiteY77" fmla="*/ 4431771 h 5364921"/>
              <a:gd name="connsiteX78" fmla="*/ 3299821 w 4048838"/>
              <a:gd name="connsiteY78" fmla="*/ 4700096 h 5364921"/>
              <a:gd name="connsiteX79" fmla="*/ 3170794 w 4048838"/>
              <a:gd name="connsiteY79" fmla="*/ 4829123 h 5364921"/>
              <a:gd name="connsiteX80" fmla="*/ 3170795 w 4048838"/>
              <a:gd name="connsiteY80" fmla="*/ 4829122 h 5364921"/>
              <a:gd name="connsiteX81" fmla="*/ 3041768 w 4048838"/>
              <a:gd name="connsiteY81" fmla="*/ 4700095 h 5364921"/>
              <a:gd name="connsiteX82" fmla="*/ 3041768 w 4048838"/>
              <a:gd name="connsiteY82" fmla="*/ 4420076 h 5364921"/>
              <a:gd name="connsiteX83" fmla="*/ 3039765 w 4048838"/>
              <a:gd name="connsiteY83" fmla="*/ 4408725 h 5364921"/>
              <a:gd name="connsiteX84" fmla="*/ 2940036 w 4048838"/>
              <a:gd name="connsiteY84" fmla="*/ 4322776 h 5364921"/>
              <a:gd name="connsiteX85" fmla="*/ 2916556 w 4048838"/>
              <a:gd name="connsiteY85" fmla="*/ 4320409 h 5364921"/>
              <a:gd name="connsiteX86" fmla="*/ 2916556 w 4048838"/>
              <a:gd name="connsiteY86" fmla="*/ 4319671 h 5364921"/>
              <a:gd name="connsiteX87" fmla="*/ 2868486 w 4048838"/>
              <a:gd name="connsiteY87" fmla="*/ 4309967 h 5364921"/>
              <a:gd name="connsiteX88" fmla="*/ 2789683 w 4048838"/>
              <a:gd name="connsiteY88" fmla="*/ 4191079 h 5364921"/>
              <a:gd name="connsiteX89" fmla="*/ 2789683 w 4048838"/>
              <a:gd name="connsiteY89" fmla="*/ 4100949 h 5364921"/>
              <a:gd name="connsiteX90" fmla="*/ 2781294 w 4048838"/>
              <a:gd name="connsiteY90" fmla="*/ 4059399 h 5364921"/>
              <a:gd name="connsiteX91" fmla="*/ 2662407 w 4048838"/>
              <a:gd name="connsiteY91" fmla="*/ 3980595 h 5364921"/>
              <a:gd name="connsiteX92" fmla="*/ 2543520 w 4048838"/>
              <a:gd name="connsiteY92" fmla="*/ 4059399 h 5364921"/>
              <a:gd name="connsiteX93" fmla="*/ 2541330 w 4048838"/>
              <a:gd name="connsiteY93" fmla="*/ 4070243 h 5364921"/>
              <a:gd name="connsiteX94" fmla="*/ 2541330 w 4048838"/>
              <a:gd name="connsiteY94" fmla="*/ 4311113 h 5364921"/>
              <a:gd name="connsiteX95" fmla="*/ 2462527 w 4048838"/>
              <a:gd name="connsiteY95" fmla="*/ 4430001 h 5364921"/>
              <a:gd name="connsiteX96" fmla="*/ 2414457 w 4048838"/>
              <a:gd name="connsiteY96" fmla="*/ 4439705 h 5364921"/>
              <a:gd name="connsiteX97" fmla="*/ 2414457 w 4048838"/>
              <a:gd name="connsiteY97" fmla="*/ 4440443 h 5364921"/>
              <a:gd name="connsiteX98" fmla="*/ 2390977 w 4048838"/>
              <a:gd name="connsiteY98" fmla="*/ 4442810 h 5364921"/>
              <a:gd name="connsiteX99" fmla="*/ 2291248 w 4048838"/>
              <a:gd name="connsiteY99" fmla="*/ 4528759 h 5364921"/>
              <a:gd name="connsiteX100" fmla="*/ 2290996 w 4048838"/>
              <a:gd name="connsiteY100" fmla="*/ 4530188 h 5364921"/>
              <a:gd name="connsiteX101" fmla="*/ 2290996 w 4048838"/>
              <a:gd name="connsiteY101" fmla="*/ 4634829 h 5364921"/>
              <a:gd name="connsiteX102" fmla="*/ 2161969 w 4048838"/>
              <a:gd name="connsiteY102" fmla="*/ 4763856 h 5364921"/>
              <a:gd name="connsiteX103" fmla="*/ 2161970 w 4048838"/>
              <a:gd name="connsiteY103" fmla="*/ 4763855 h 5364921"/>
              <a:gd name="connsiteX104" fmla="*/ 2032943 w 4048838"/>
              <a:gd name="connsiteY104" fmla="*/ 4634828 h 5364921"/>
              <a:gd name="connsiteX105" fmla="*/ 2032943 w 4048838"/>
              <a:gd name="connsiteY105" fmla="*/ 2080334 h 5364921"/>
              <a:gd name="connsiteX106" fmla="*/ 2032942 w 4048838"/>
              <a:gd name="connsiteY106" fmla="*/ 4651351 h 5364921"/>
              <a:gd name="connsiteX107" fmla="*/ 2022804 w 4048838"/>
              <a:gd name="connsiteY107" fmla="*/ 4601132 h 5364921"/>
              <a:gd name="connsiteX108" fmla="*/ 1903916 w 4048838"/>
              <a:gd name="connsiteY108" fmla="*/ 4522328 h 5364921"/>
              <a:gd name="connsiteX109" fmla="*/ 1785029 w 4048838"/>
              <a:gd name="connsiteY109" fmla="*/ 4601132 h 5364921"/>
              <a:gd name="connsiteX110" fmla="*/ 1775265 w 4048838"/>
              <a:gd name="connsiteY110" fmla="*/ 4649492 h 5364921"/>
              <a:gd name="connsiteX111" fmla="*/ 1775265 w 4048838"/>
              <a:gd name="connsiteY111" fmla="*/ 5235894 h 5364921"/>
              <a:gd name="connsiteX112" fmla="*/ 1646238 w 4048838"/>
              <a:gd name="connsiteY112" fmla="*/ 5364921 h 5364921"/>
              <a:gd name="connsiteX113" fmla="*/ 1646239 w 4048838"/>
              <a:gd name="connsiteY113" fmla="*/ 5364920 h 5364921"/>
              <a:gd name="connsiteX114" fmla="*/ 1517212 w 4048838"/>
              <a:gd name="connsiteY114" fmla="*/ 5235893 h 5364921"/>
              <a:gd name="connsiteX115" fmla="*/ 1517212 w 4048838"/>
              <a:gd name="connsiteY115" fmla="*/ 2080334 h 5364921"/>
              <a:gd name="connsiteX116" fmla="*/ 1517211 w 4048838"/>
              <a:gd name="connsiteY116" fmla="*/ 4338931 h 5364921"/>
              <a:gd name="connsiteX117" fmla="*/ 1507073 w 4048838"/>
              <a:gd name="connsiteY117" fmla="*/ 4288712 h 5364921"/>
              <a:gd name="connsiteX118" fmla="*/ 1388185 w 4048838"/>
              <a:gd name="connsiteY118" fmla="*/ 4209908 h 5364921"/>
              <a:gd name="connsiteX119" fmla="*/ 1269298 w 4048838"/>
              <a:gd name="connsiteY119" fmla="*/ 4288712 h 5364921"/>
              <a:gd name="connsiteX120" fmla="*/ 1265700 w 4048838"/>
              <a:gd name="connsiteY120" fmla="*/ 4306531 h 5364921"/>
              <a:gd name="connsiteX121" fmla="*/ 1265700 w 4048838"/>
              <a:gd name="connsiteY121" fmla="*/ 4615477 h 5364921"/>
              <a:gd name="connsiteX122" fmla="*/ 1136673 w 4048838"/>
              <a:gd name="connsiteY122" fmla="*/ 4744504 h 5364921"/>
              <a:gd name="connsiteX123" fmla="*/ 1136674 w 4048838"/>
              <a:gd name="connsiteY123" fmla="*/ 4744503 h 5364921"/>
              <a:gd name="connsiteX124" fmla="*/ 1007647 w 4048838"/>
              <a:gd name="connsiteY124" fmla="*/ 4615476 h 5364921"/>
              <a:gd name="connsiteX125" fmla="*/ 1007647 w 4048838"/>
              <a:gd name="connsiteY125" fmla="*/ 4568738 h 5364921"/>
              <a:gd name="connsiteX126" fmla="*/ 988978 w 4048838"/>
              <a:gd name="connsiteY126" fmla="*/ 4536196 h 5364921"/>
              <a:gd name="connsiteX127" fmla="*/ 911913 w 4048838"/>
              <a:gd name="connsiteY127" fmla="*/ 4489752 h 5364921"/>
              <a:gd name="connsiteX128" fmla="*/ 888433 w 4048838"/>
              <a:gd name="connsiteY128" fmla="*/ 4487385 h 5364921"/>
              <a:gd name="connsiteX129" fmla="*/ 888433 w 4048838"/>
              <a:gd name="connsiteY129" fmla="*/ 4486647 h 5364921"/>
              <a:gd name="connsiteX130" fmla="*/ 840363 w 4048838"/>
              <a:gd name="connsiteY130" fmla="*/ 4476943 h 5364921"/>
              <a:gd name="connsiteX131" fmla="*/ 761560 w 4048838"/>
              <a:gd name="connsiteY131" fmla="*/ 4358055 h 5364921"/>
              <a:gd name="connsiteX132" fmla="*/ 761560 w 4048838"/>
              <a:gd name="connsiteY132" fmla="*/ 4244071 h 5364921"/>
              <a:gd name="connsiteX133" fmla="*/ 753171 w 4048838"/>
              <a:gd name="connsiteY133" fmla="*/ 4202521 h 5364921"/>
              <a:gd name="connsiteX134" fmla="*/ 634284 w 4048838"/>
              <a:gd name="connsiteY134" fmla="*/ 4123717 h 5364921"/>
              <a:gd name="connsiteX135" fmla="*/ 515397 w 4048838"/>
              <a:gd name="connsiteY135" fmla="*/ 4202521 h 5364921"/>
              <a:gd name="connsiteX136" fmla="*/ 513207 w 4048838"/>
              <a:gd name="connsiteY136" fmla="*/ 4213366 h 5364921"/>
              <a:gd name="connsiteX137" fmla="*/ 513207 w 4048838"/>
              <a:gd name="connsiteY137" fmla="*/ 4366769 h 5364921"/>
              <a:gd name="connsiteX138" fmla="*/ 434404 w 4048838"/>
              <a:gd name="connsiteY138" fmla="*/ 4485657 h 5364921"/>
              <a:gd name="connsiteX139" fmla="*/ 386334 w 4048838"/>
              <a:gd name="connsiteY139" fmla="*/ 4495361 h 5364921"/>
              <a:gd name="connsiteX140" fmla="*/ 386334 w 4048838"/>
              <a:gd name="connsiteY140" fmla="*/ 4496099 h 5364921"/>
              <a:gd name="connsiteX141" fmla="*/ 362854 w 4048838"/>
              <a:gd name="connsiteY141" fmla="*/ 4498466 h 5364921"/>
              <a:gd name="connsiteX142" fmla="*/ 263125 w 4048838"/>
              <a:gd name="connsiteY142" fmla="*/ 4584415 h 5364921"/>
              <a:gd name="connsiteX143" fmla="*/ 260921 w 4048838"/>
              <a:gd name="connsiteY143" fmla="*/ 4596905 h 5364921"/>
              <a:gd name="connsiteX144" fmla="*/ 260921 w 4048838"/>
              <a:gd name="connsiteY144" fmla="*/ 4730813 h 5364921"/>
              <a:gd name="connsiteX145" fmla="*/ 131894 w 4048838"/>
              <a:gd name="connsiteY145" fmla="*/ 4859840 h 5364921"/>
              <a:gd name="connsiteX146" fmla="*/ 131895 w 4048838"/>
              <a:gd name="connsiteY146" fmla="*/ 4859839 h 5364921"/>
              <a:gd name="connsiteX147" fmla="*/ 2868 w 4048838"/>
              <a:gd name="connsiteY147" fmla="*/ 4730812 h 5364921"/>
              <a:gd name="connsiteX148" fmla="*/ 2868 w 4048838"/>
              <a:gd name="connsiteY148" fmla="*/ 4365558 h 5364921"/>
              <a:gd name="connsiteX149" fmla="*/ 664 w 4048838"/>
              <a:gd name="connsiteY149" fmla="*/ 4353068 h 5364921"/>
              <a:gd name="connsiteX150" fmla="*/ 0 w 4048838"/>
              <a:gd name="connsiteY150" fmla="*/ 4351789 h 5364921"/>
              <a:gd name="connsiteX151" fmla="*/ 0 w 4048838"/>
              <a:gd name="connsiteY151" fmla="*/ 858029 h 5364921"/>
              <a:gd name="connsiteX152" fmla="*/ 90123 w 4048838"/>
              <a:gd name="connsiteY152" fmla="*/ 858029 h 5364921"/>
              <a:gd name="connsiteX153" fmla="*/ 134300 w 4048838"/>
              <a:gd name="connsiteY153" fmla="*/ 866947 h 5364921"/>
              <a:gd name="connsiteX154" fmla="*/ 134300 w 4048838"/>
              <a:gd name="connsiteY154" fmla="*/ 867685 h 5364921"/>
              <a:gd name="connsiteX155" fmla="*/ 157780 w 4048838"/>
              <a:gd name="connsiteY155" fmla="*/ 870052 h 5364921"/>
              <a:gd name="connsiteX156" fmla="*/ 257509 w 4048838"/>
              <a:gd name="connsiteY156" fmla="*/ 956001 h 5364921"/>
              <a:gd name="connsiteX157" fmla="*/ 257760 w 4048838"/>
              <a:gd name="connsiteY157" fmla="*/ 957424 h 5364921"/>
              <a:gd name="connsiteX158" fmla="*/ 257760 w 4048838"/>
              <a:gd name="connsiteY158" fmla="*/ 1225749 h 5364921"/>
              <a:gd name="connsiteX159" fmla="*/ 386787 w 4048838"/>
              <a:gd name="connsiteY159" fmla="*/ 1354776 h 5364921"/>
              <a:gd name="connsiteX160" fmla="*/ 386786 w 4048838"/>
              <a:gd name="connsiteY160" fmla="*/ 1354775 h 5364921"/>
              <a:gd name="connsiteX161" fmla="*/ 515813 w 4048838"/>
              <a:gd name="connsiteY161" fmla="*/ 1225748 h 5364921"/>
              <a:gd name="connsiteX162" fmla="*/ 515813 w 4048838"/>
              <a:gd name="connsiteY162" fmla="*/ 945729 h 5364921"/>
              <a:gd name="connsiteX163" fmla="*/ 517816 w 4048838"/>
              <a:gd name="connsiteY163" fmla="*/ 934378 h 5364921"/>
              <a:gd name="connsiteX164" fmla="*/ 617545 w 4048838"/>
              <a:gd name="connsiteY164" fmla="*/ 848429 h 5364921"/>
              <a:gd name="connsiteX165" fmla="*/ 641025 w 4048838"/>
              <a:gd name="connsiteY165" fmla="*/ 846062 h 5364921"/>
              <a:gd name="connsiteX166" fmla="*/ 641025 w 4048838"/>
              <a:gd name="connsiteY166" fmla="*/ 845324 h 5364921"/>
              <a:gd name="connsiteX167" fmla="*/ 689095 w 4048838"/>
              <a:gd name="connsiteY167" fmla="*/ 835620 h 5364921"/>
              <a:gd name="connsiteX168" fmla="*/ 767898 w 4048838"/>
              <a:gd name="connsiteY168" fmla="*/ 716732 h 5364921"/>
              <a:gd name="connsiteX169" fmla="*/ 767898 w 4048838"/>
              <a:gd name="connsiteY169" fmla="*/ 626602 h 5364921"/>
              <a:gd name="connsiteX170" fmla="*/ 776287 w 4048838"/>
              <a:gd name="connsiteY170" fmla="*/ 585052 h 5364921"/>
              <a:gd name="connsiteX171" fmla="*/ 895174 w 4048838"/>
              <a:gd name="connsiteY171" fmla="*/ 506248 h 5364921"/>
              <a:gd name="connsiteX172" fmla="*/ 1014061 w 4048838"/>
              <a:gd name="connsiteY172" fmla="*/ 585052 h 5364921"/>
              <a:gd name="connsiteX173" fmla="*/ 1016251 w 4048838"/>
              <a:gd name="connsiteY173" fmla="*/ 595896 h 5364921"/>
              <a:gd name="connsiteX174" fmla="*/ 1016251 w 4048838"/>
              <a:gd name="connsiteY174" fmla="*/ 836766 h 5364921"/>
              <a:gd name="connsiteX175" fmla="*/ 1095054 w 4048838"/>
              <a:gd name="connsiteY175" fmla="*/ 955654 h 5364921"/>
              <a:gd name="connsiteX176" fmla="*/ 1143124 w 4048838"/>
              <a:gd name="connsiteY176" fmla="*/ 965358 h 5364921"/>
              <a:gd name="connsiteX177" fmla="*/ 1143124 w 4048838"/>
              <a:gd name="connsiteY177" fmla="*/ 966096 h 5364921"/>
              <a:gd name="connsiteX178" fmla="*/ 1166604 w 4048838"/>
              <a:gd name="connsiteY178" fmla="*/ 968463 h 5364921"/>
              <a:gd name="connsiteX179" fmla="*/ 1266333 w 4048838"/>
              <a:gd name="connsiteY179" fmla="*/ 1054412 h 5364921"/>
              <a:gd name="connsiteX180" fmla="*/ 1266585 w 4048838"/>
              <a:gd name="connsiteY180" fmla="*/ 1055841 h 5364921"/>
              <a:gd name="connsiteX181" fmla="*/ 1266585 w 4048838"/>
              <a:gd name="connsiteY181" fmla="*/ 1160482 h 5364921"/>
              <a:gd name="connsiteX182" fmla="*/ 1395612 w 4048838"/>
              <a:gd name="connsiteY182" fmla="*/ 1289509 h 5364921"/>
              <a:gd name="connsiteX183" fmla="*/ 1395611 w 4048838"/>
              <a:gd name="connsiteY183" fmla="*/ 1289508 h 5364921"/>
              <a:gd name="connsiteX184" fmla="*/ 1524638 w 4048838"/>
              <a:gd name="connsiteY184" fmla="*/ 1160481 h 5364921"/>
              <a:gd name="connsiteX0" fmla="*/ 1524638 w 4048838"/>
              <a:gd name="connsiteY0" fmla="*/ 996135 h 5200575"/>
              <a:gd name="connsiteX1" fmla="*/ 1524639 w 4048838"/>
              <a:gd name="connsiteY1" fmla="*/ 1012658 h 5200575"/>
              <a:gd name="connsiteX2" fmla="*/ 1534777 w 4048838"/>
              <a:gd name="connsiteY2" fmla="*/ 962439 h 5200575"/>
              <a:gd name="connsiteX3" fmla="*/ 1653665 w 4048838"/>
              <a:gd name="connsiteY3" fmla="*/ 883635 h 5200575"/>
              <a:gd name="connsiteX4" fmla="*/ 1772552 w 4048838"/>
              <a:gd name="connsiteY4" fmla="*/ 962439 h 5200575"/>
              <a:gd name="connsiteX5" fmla="*/ 1782316 w 4048838"/>
              <a:gd name="connsiteY5" fmla="*/ 1010799 h 5200575"/>
              <a:gd name="connsiteX6" fmla="*/ 1782316 w 4048838"/>
              <a:gd name="connsiteY6" fmla="*/ 1597201 h 5200575"/>
              <a:gd name="connsiteX7" fmla="*/ 1911343 w 4048838"/>
              <a:gd name="connsiteY7" fmla="*/ 1726228 h 5200575"/>
              <a:gd name="connsiteX8" fmla="*/ 1911342 w 4048838"/>
              <a:gd name="connsiteY8" fmla="*/ 1726227 h 5200575"/>
              <a:gd name="connsiteX9" fmla="*/ 2040369 w 4048838"/>
              <a:gd name="connsiteY9" fmla="*/ 1597200 h 5200575"/>
              <a:gd name="connsiteX10" fmla="*/ 2040370 w 4048838"/>
              <a:gd name="connsiteY10" fmla="*/ 700238 h 5200575"/>
              <a:gd name="connsiteX11" fmla="*/ 2050508 w 4048838"/>
              <a:gd name="connsiteY11" fmla="*/ 650019 h 5200575"/>
              <a:gd name="connsiteX12" fmla="*/ 2169396 w 4048838"/>
              <a:gd name="connsiteY12" fmla="*/ 571215 h 5200575"/>
              <a:gd name="connsiteX13" fmla="*/ 2288283 w 4048838"/>
              <a:gd name="connsiteY13" fmla="*/ 650019 h 5200575"/>
              <a:gd name="connsiteX14" fmla="*/ 2291881 w 4048838"/>
              <a:gd name="connsiteY14" fmla="*/ 667838 h 5200575"/>
              <a:gd name="connsiteX15" fmla="*/ 2291881 w 4048838"/>
              <a:gd name="connsiteY15" fmla="*/ 976784 h 5200575"/>
              <a:gd name="connsiteX16" fmla="*/ 2420908 w 4048838"/>
              <a:gd name="connsiteY16" fmla="*/ 1105811 h 5200575"/>
              <a:gd name="connsiteX17" fmla="*/ 2420907 w 4048838"/>
              <a:gd name="connsiteY17" fmla="*/ 1105810 h 5200575"/>
              <a:gd name="connsiteX18" fmla="*/ 2549934 w 4048838"/>
              <a:gd name="connsiteY18" fmla="*/ 976783 h 5200575"/>
              <a:gd name="connsiteX19" fmla="*/ 2549934 w 4048838"/>
              <a:gd name="connsiteY19" fmla="*/ 930045 h 5200575"/>
              <a:gd name="connsiteX20" fmla="*/ 2568603 w 4048838"/>
              <a:gd name="connsiteY20" fmla="*/ 897503 h 5200575"/>
              <a:gd name="connsiteX21" fmla="*/ 2645668 w 4048838"/>
              <a:gd name="connsiteY21" fmla="*/ 851059 h 5200575"/>
              <a:gd name="connsiteX22" fmla="*/ 2669148 w 4048838"/>
              <a:gd name="connsiteY22" fmla="*/ 848692 h 5200575"/>
              <a:gd name="connsiteX23" fmla="*/ 2669148 w 4048838"/>
              <a:gd name="connsiteY23" fmla="*/ 847954 h 5200575"/>
              <a:gd name="connsiteX24" fmla="*/ 2717218 w 4048838"/>
              <a:gd name="connsiteY24" fmla="*/ 838250 h 5200575"/>
              <a:gd name="connsiteX25" fmla="*/ 2796021 w 4048838"/>
              <a:gd name="connsiteY25" fmla="*/ 719362 h 5200575"/>
              <a:gd name="connsiteX26" fmla="*/ 2796021 w 4048838"/>
              <a:gd name="connsiteY26" fmla="*/ 605378 h 5200575"/>
              <a:gd name="connsiteX27" fmla="*/ 2804410 w 4048838"/>
              <a:gd name="connsiteY27" fmla="*/ 563828 h 5200575"/>
              <a:gd name="connsiteX28" fmla="*/ 2923297 w 4048838"/>
              <a:gd name="connsiteY28" fmla="*/ 485024 h 5200575"/>
              <a:gd name="connsiteX29" fmla="*/ 3042184 w 4048838"/>
              <a:gd name="connsiteY29" fmla="*/ 563828 h 5200575"/>
              <a:gd name="connsiteX30" fmla="*/ 3044374 w 4048838"/>
              <a:gd name="connsiteY30" fmla="*/ 574673 h 5200575"/>
              <a:gd name="connsiteX31" fmla="*/ 3044374 w 4048838"/>
              <a:gd name="connsiteY31" fmla="*/ 728076 h 5200575"/>
              <a:gd name="connsiteX32" fmla="*/ 3123177 w 4048838"/>
              <a:gd name="connsiteY32" fmla="*/ 846964 h 5200575"/>
              <a:gd name="connsiteX33" fmla="*/ 3171247 w 4048838"/>
              <a:gd name="connsiteY33" fmla="*/ 856668 h 5200575"/>
              <a:gd name="connsiteX34" fmla="*/ 3171247 w 4048838"/>
              <a:gd name="connsiteY34" fmla="*/ 857406 h 5200575"/>
              <a:gd name="connsiteX35" fmla="*/ 3194727 w 4048838"/>
              <a:gd name="connsiteY35" fmla="*/ 859773 h 5200575"/>
              <a:gd name="connsiteX36" fmla="*/ 3294455 w 4048838"/>
              <a:gd name="connsiteY36" fmla="*/ 945722 h 5200575"/>
              <a:gd name="connsiteX37" fmla="*/ 3296659 w 4048838"/>
              <a:gd name="connsiteY37" fmla="*/ 958212 h 5200575"/>
              <a:gd name="connsiteX38" fmla="*/ 3296659 w 4048838"/>
              <a:gd name="connsiteY38" fmla="*/ 1092120 h 5200575"/>
              <a:gd name="connsiteX39" fmla="*/ 3425686 w 4048838"/>
              <a:gd name="connsiteY39" fmla="*/ 1221147 h 5200575"/>
              <a:gd name="connsiteX40" fmla="*/ 3425685 w 4048838"/>
              <a:gd name="connsiteY40" fmla="*/ 1221146 h 5200575"/>
              <a:gd name="connsiteX41" fmla="*/ 3554712 w 4048838"/>
              <a:gd name="connsiteY41" fmla="*/ 1092119 h 5200575"/>
              <a:gd name="connsiteX42" fmla="*/ 3554712 w 4048838"/>
              <a:gd name="connsiteY42" fmla="*/ 726865 h 5200575"/>
              <a:gd name="connsiteX43" fmla="*/ 3556916 w 4048838"/>
              <a:gd name="connsiteY43" fmla="*/ 714375 h 5200575"/>
              <a:gd name="connsiteX44" fmla="*/ 3656645 w 4048838"/>
              <a:gd name="connsiteY44" fmla="*/ 628426 h 5200575"/>
              <a:gd name="connsiteX45" fmla="*/ 3680125 w 4048838"/>
              <a:gd name="connsiteY45" fmla="*/ 626059 h 5200575"/>
              <a:gd name="connsiteX46" fmla="*/ 3680125 w 4048838"/>
              <a:gd name="connsiteY46" fmla="*/ 625321 h 5200575"/>
              <a:gd name="connsiteX47" fmla="*/ 3728195 w 4048838"/>
              <a:gd name="connsiteY47" fmla="*/ 615617 h 5200575"/>
              <a:gd name="connsiteX48" fmla="*/ 3806998 w 4048838"/>
              <a:gd name="connsiteY48" fmla="*/ 496729 h 5200575"/>
              <a:gd name="connsiteX49" fmla="*/ 3806998 w 4048838"/>
              <a:gd name="connsiteY49" fmla="*/ 120354 h 5200575"/>
              <a:gd name="connsiteX50" fmla="*/ 3815387 w 4048838"/>
              <a:gd name="connsiteY50" fmla="*/ 78804 h 5200575"/>
              <a:gd name="connsiteX51" fmla="*/ 3934274 w 4048838"/>
              <a:gd name="connsiteY51" fmla="*/ 0 h 5200575"/>
              <a:gd name="connsiteX52" fmla="*/ 4033837 w 4048838"/>
              <a:gd name="connsiteY52" fmla="*/ 46954 h 5200575"/>
              <a:gd name="connsiteX53" fmla="*/ 4047851 w 4048838"/>
              <a:gd name="connsiteY53" fmla="*/ 70052 h 5200575"/>
              <a:gd name="connsiteX54" fmla="*/ 4047851 w 4048838"/>
              <a:gd name="connsiteY54" fmla="*/ 1915988 h 5200575"/>
              <a:gd name="connsiteX55" fmla="*/ 4048838 w 4048838"/>
              <a:gd name="connsiteY55" fmla="*/ 1915988 h 5200575"/>
              <a:gd name="connsiteX56" fmla="*/ 4048838 w 4048838"/>
              <a:gd name="connsiteY56" fmla="*/ 2992458 h 5200575"/>
              <a:gd name="connsiteX57" fmla="*/ 3970035 w 4048838"/>
              <a:gd name="connsiteY57" fmla="*/ 3111346 h 5200575"/>
              <a:gd name="connsiteX58" fmla="*/ 3921965 w 4048838"/>
              <a:gd name="connsiteY58" fmla="*/ 3121050 h 5200575"/>
              <a:gd name="connsiteX59" fmla="*/ 3921965 w 4048838"/>
              <a:gd name="connsiteY59" fmla="*/ 3121788 h 5200575"/>
              <a:gd name="connsiteX60" fmla="*/ 3898485 w 4048838"/>
              <a:gd name="connsiteY60" fmla="*/ 3124155 h 5200575"/>
              <a:gd name="connsiteX61" fmla="*/ 3821421 w 4048838"/>
              <a:gd name="connsiteY61" fmla="*/ 3170599 h 5200575"/>
              <a:gd name="connsiteX62" fmla="*/ 3800256 w 4048838"/>
              <a:gd name="connsiteY62" fmla="*/ 3207490 h 5200575"/>
              <a:gd name="connsiteX63" fmla="*/ 3800256 w 4048838"/>
              <a:gd name="connsiteY63" fmla="*/ 3270804 h 5200575"/>
              <a:gd name="connsiteX64" fmla="*/ 3721453 w 4048838"/>
              <a:gd name="connsiteY64" fmla="*/ 3389692 h 5200575"/>
              <a:gd name="connsiteX65" fmla="*/ 3673383 w 4048838"/>
              <a:gd name="connsiteY65" fmla="*/ 3399396 h 5200575"/>
              <a:gd name="connsiteX66" fmla="*/ 3673383 w 4048838"/>
              <a:gd name="connsiteY66" fmla="*/ 3400134 h 5200575"/>
              <a:gd name="connsiteX67" fmla="*/ 3649903 w 4048838"/>
              <a:gd name="connsiteY67" fmla="*/ 3402501 h 5200575"/>
              <a:gd name="connsiteX68" fmla="*/ 3550174 w 4048838"/>
              <a:gd name="connsiteY68" fmla="*/ 3488450 h 5200575"/>
              <a:gd name="connsiteX69" fmla="*/ 3550154 w 4048838"/>
              <a:gd name="connsiteY69" fmla="*/ 3488563 h 5200575"/>
              <a:gd name="connsiteX70" fmla="*/ 3550154 w 4048838"/>
              <a:gd name="connsiteY70" fmla="*/ 4048356 h 5200575"/>
              <a:gd name="connsiteX71" fmla="*/ 3471351 w 4048838"/>
              <a:gd name="connsiteY71" fmla="*/ 4167244 h 5200575"/>
              <a:gd name="connsiteX72" fmla="*/ 3423281 w 4048838"/>
              <a:gd name="connsiteY72" fmla="*/ 4176948 h 5200575"/>
              <a:gd name="connsiteX73" fmla="*/ 3423281 w 4048838"/>
              <a:gd name="connsiteY73" fmla="*/ 4177686 h 5200575"/>
              <a:gd name="connsiteX74" fmla="*/ 3399801 w 4048838"/>
              <a:gd name="connsiteY74" fmla="*/ 4180053 h 5200575"/>
              <a:gd name="connsiteX75" fmla="*/ 3300072 w 4048838"/>
              <a:gd name="connsiteY75" fmla="*/ 4266002 h 5200575"/>
              <a:gd name="connsiteX76" fmla="*/ 3299821 w 4048838"/>
              <a:gd name="connsiteY76" fmla="*/ 4267425 h 5200575"/>
              <a:gd name="connsiteX77" fmla="*/ 3299821 w 4048838"/>
              <a:gd name="connsiteY77" fmla="*/ 4535750 h 5200575"/>
              <a:gd name="connsiteX78" fmla="*/ 3170794 w 4048838"/>
              <a:gd name="connsiteY78" fmla="*/ 4664777 h 5200575"/>
              <a:gd name="connsiteX79" fmla="*/ 3170795 w 4048838"/>
              <a:gd name="connsiteY79" fmla="*/ 4664776 h 5200575"/>
              <a:gd name="connsiteX80" fmla="*/ 3041768 w 4048838"/>
              <a:gd name="connsiteY80" fmla="*/ 4535749 h 5200575"/>
              <a:gd name="connsiteX81" fmla="*/ 3041768 w 4048838"/>
              <a:gd name="connsiteY81" fmla="*/ 4255730 h 5200575"/>
              <a:gd name="connsiteX82" fmla="*/ 3039765 w 4048838"/>
              <a:gd name="connsiteY82" fmla="*/ 4244379 h 5200575"/>
              <a:gd name="connsiteX83" fmla="*/ 2940036 w 4048838"/>
              <a:gd name="connsiteY83" fmla="*/ 4158430 h 5200575"/>
              <a:gd name="connsiteX84" fmla="*/ 2916556 w 4048838"/>
              <a:gd name="connsiteY84" fmla="*/ 4156063 h 5200575"/>
              <a:gd name="connsiteX85" fmla="*/ 2916556 w 4048838"/>
              <a:gd name="connsiteY85" fmla="*/ 4155325 h 5200575"/>
              <a:gd name="connsiteX86" fmla="*/ 2868486 w 4048838"/>
              <a:gd name="connsiteY86" fmla="*/ 4145621 h 5200575"/>
              <a:gd name="connsiteX87" fmla="*/ 2789683 w 4048838"/>
              <a:gd name="connsiteY87" fmla="*/ 4026733 h 5200575"/>
              <a:gd name="connsiteX88" fmla="*/ 2789683 w 4048838"/>
              <a:gd name="connsiteY88" fmla="*/ 3936603 h 5200575"/>
              <a:gd name="connsiteX89" fmla="*/ 2781294 w 4048838"/>
              <a:gd name="connsiteY89" fmla="*/ 3895053 h 5200575"/>
              <a:gd name="connsiteX90" fmla="*/ 2662407 w 4048838"/>
              <a:gd name="connsiteY90" fmla="*/ 3816249 h 5200575"/>
              <a:gd name="connsiteX91" fmla="*/ 2543520 w 4048838"/>
              <a:gd name="connsiteY91" fmla="*/ 3895053 h 5200575"/>
              <a:gd name="connsiteX92" fmla="*/ 2541330 w 4048838"/>
              <a:gd name="connsiteY92" fmla="*/ 3905897 h 5200575"/>
              <a:gd name="connsiteX93" fmla="*/ 2541330 w 4048838"/>
              <a:gd name="connsiteY93" fmla="*/ 4146767 h 5200575"/>
              <a:gd name="connsiteX94" fmla="*/ 2462527 w 4048838"/>
              <a:gd name="connsiteY94" fmla="*/ 4265655 h 5200575"/>
              <a:gd name="connsiteX95" fmla="*/ 2414457 w 4048838"/>
              <a:gd name="connsiteY95" fmla="*/ 4275359 h 5200575"/>
              <a:gd name="connsiteX96" fmla="*/ 2414457 w 4048838"/>
              <a:gd name="connsiteY96" fmla="*/ 4276097 h 5200575"/>
              <a:gd name="connsiteX97" fmla="*/ 2390977 w 4048838"/>
              <a:gd name="connsiteY97" fmla="*/ 4278464 h 5200575"/>
              <a:gd name="connsiteX98" fmla="*/ 2291248 w 4048838"/>
              <a:gd name="connsiteY98" fmla="*/ 4364413 h 5200575"/>
              <a:gd name="connsiteX99" fmla="*/ 2290996 w 4048838"/>
              <a:gd name="connsiteY99" fmla="*/ 4365842 h 5200575"/>
              <a:gd name="connsiteX100" fmla="*/ 2290996 w 4048838"/>
              <a:gd name="connsiteY100" fmla="*/ 4470483 h 5200575"/>
              <a:gd name="connsiteX101" fmla="*/ 2161969 w 4048838"/>
              <a:gd name="connsiteY101" fmla="*/ 4599510 h 5200575"/>
              <a:gd name="connsiteX102" fmla="*/ 2161970 w 4048838"/>
              <a:gd name="connsiteY102" fmla="*/ 4599509 h 5200575"/>
              <a:gd name="connsiteX103" fmla="*/ 2032943 w 4048838"/>
              <a:gd name="connsiteY103" fmla="*/ 4470482 h 5200575"/>
              <a:gd name="connsiteX104" fmla="*/ 2032943 w 4048838"/>
              <a:gd name="connsiteY104" fmla="*/ 1915988 h 5200575"/>
              <a:gd name="connsiteX105" fmla="*/ 2032942 w 4048838"/>
              <a:gd name="connsiteY105" fmla="*/ 4487005 h 5200575"/>
              <a:gd name="connsiteX106" fmla="*/ 2022804 w 4048838"/>
              <a:gd name="connsiteY106" fmla="*/ 4436786 h 5200575"/>
              <a:gd name="connsiteX107" fmla="*/ 1903916 w 4048838"/>
              <a:gd name="connsiteY107" fmla="*/ 4357982 h 5200575"/>
              <a:gd name="connsiteX108" fmla="*/ 1785029 w 4048838"/>
              <a:gd name="connsiteY108" fmla="*/ 4436786 h 5200575"/>
              <a:gd name="connsiteX109" fmla="*/ 1775265 w 4048838"/>
              <a:gd name="connsiteY109" fmla="*/ 4485146 h 5200575"/>
              <a:gd name="connsiteX110" fmla="*/ 1775265 w 4048838"/>
              <a:gd name="connsiteY110" fmla="*/ 5071548 h 5200575"/>
              <a:gd name="connsiteX111" fmla="*/ 1646238 w 4048838"/>
              <a:gd name="connsiteY111" fmla="*/ 5200575 h 5200575"/>
              <a:gd name="connsiteX112" fmla="*/ 1646239 w 4048838"/>
              <a:gd name="connsiteY112" fmla="*/ 5200574 h 5200575"/>
              <a:gd name="connsiteX113" fmla="*/ 1517212 w 4048838"/>
              <a:gd name="connsiteY113" fmla="*/ 5071547 h 5200575"/>
              <a:gd name="connsiteX114" fmla="*/ 1517212 w 4048838"/>
              <a:gd name="connsiteY114" fmla="*/ 1915988 h 5200575"/>
              <a:gd name="connsiteX115" fmla="*/ 1517211 w 4048838"/>
              <a:gd name="connsiteY115" fmla="*/ 4174585 h 5200575"/>
              <a:gd name="connsiteX116" fmla="*/ 1507073 w 4048838"/>
              <a:gd name="connsiteY116" fmla="*/ 4124366 h 5200575"/>
              <a:gd name="connsiteX117" fmla="*/ 1388185 w 4048838"/>
              <a:gd name="connsiteY117" fmla="*/ 4045562 h 5200575"/>
              <a:gd name="connsiteX118" fmla="*/ 1269298 w 4048838"/>
              <a:gd name="connsiteY118" fmla="*/ 4124366 h 5200575"/>
              <a:gd name="connsiteX119" fmla="*/ 1265700 w 4048838"/>
              <a:gd name="connsiteY119" fmla="*/ 4142185 h 5200575"/>
              <a:gd name="connsiteX120" fmla="*/ 1265700 w 4048838"/>
              <a:gd name="connsiteY120" fmla="*/ 4451131 h 5200575"/>
              <a:gd name="connsiteX121" fmla="*/ 1136673 w 4048838"/>
              <a:gd name="connsiteY121" fmla="*/ 4580158 h 5200575"/>
              <a:gd name="connsiteX122" fmla="*/ 1136674 w 4048838"/>
              <a:gd name="connsiteY122" fmla="*/ 4580157 h 5200575"/>
              <a:gd name="connsiteX123" fmla="*/ 1007647 w 4048838"/>
              <a:gd name="connsiteY123" fmla="*/ 4451130 h 5200575"/>
              <a:gd name="connsiteX124" fmla="*/ 1007647 w 4048838"/>
              <a:gd name="connsiteY124" fmla="*/ 4404392 h 5200575"/>
              <a:gd name="connsiteX125" fmla="*/ 988978 w 4048838"/>
              <a:gd name="connsiteY125" fmla="*/ 4371850 h 5200575"/>
              <a:gd name="connsiteX126" fmla="*/ 911913 w 4048838"/>
              <a:gd name="connsiteY126" fmla="*/ 4325406 h 5200575"/>
              <a:gd name="connsiteX127" fmla="*/ 888433 w 4048838"/>
              <a:gd name="connsiteY127" fmla="*/ 4323039 h 5200575"/>
              <a:gd name="connsiteX128" fmla="*/ 888433 w 4048838"/>
              <a:gd name="connsiteY128" fmla="*/ 4322301 h 5200575"/>
              <a:gd name="connsiteX129" fmla="*/ 840363 w 4048838"/>
              <a:gd name="connsiteY129" fmla="*/ 4312597 h 5200575"/>
              <a:gd name="connsiteX130" fmla="*/ 761560 w 4048838"/>
              <a:gd name="connsiteY130" fmla="*/ 4193709 h 5200575"/>
              <a:gd name="connsiteX131" fmla="*/ 761560 w 4048838"/>
              <a:gd name="connsiteY131" fmla="*/ 4079725 h 5200575"/>
              <a:gd name="connsiteX132" fmla="*/ 753171 w 4048838"/>
              <a:gd name="connsiteY132" fmla="*/ 4038175 h 5200575"/>
              <a:gd name="connsiteX133" fmla="*/ 634284 w 4048838"/>
              <a:gd name="connsiteY133" fmla="*/ 3959371 h 5200575"/>
              <a:gd name="connsiteX134" fmla="*/ 515397 w 4048838"/>
              <a:gd name="connsiteY134" fmla="*/ 4038175 h 5200575"/>
              <a:gd name="connsiteX135" fmla="*/ 513207 w 4048838"/>
              <a:gd name="connsiteY135" fmla="*/ 4049020 h 5200575"/>
              <a:gd name="connsiteX136" fmla="*/ 513207 w 4048838"/>
              <a:gd name="connsiteY136" fmla="*/ 4202423 h 5200575"/>
              <a:gd name="connsiteX137" fmla="*/ 434404 w 4048838"/>
              <a:gd name="connsiteY137" fmla="*/ 4321311 h 5200575"/>
              <a:gd name="connsiteX138" fmla="*/ 386334 w 4048838"/>
              <a:gd name="connsiteY138" fmla="*/ 4331015 h 5200575"/>
              <a:gd name="connsiteX139" fmla="*/ 386334 w 4048838"/>
              <a:gd name="connsiteY139" fmla="*/ 4331753 h 5200575"/>
              <a:gd name="connsiteX140" fmla="*/ 362854 w 4048838"/>
              <a:gd name="connsiteY140" fmla="*/ 4334120 h 5200575"/>
              <a:gd name="connsiteX141" fmla="*/ 263125 w 4048838"/>
              <a:gd name="connsiteY141" fmla="*/ 4420069 h 5200575"/>
              <a:gd name="connsiteX142" fmla="*/ 260921 w 4048838"/>
              <a:gd name="connsiteY142" fmla="*/ 4432559 h 5200575"/>
              <a:gd name="connsiteX143" fmla="*/ 260921 w 4048838"/>
              <a:gd name="connsiteY143" fmla="*/ 4566467 h 5200575"/>
              <a:gd name="connsiteX144" fmla="*/ 131894 w 4048838"/>
              <a:gd name="connsiteY144" fmla="*/ 4695494 h 5200575"/>
              <a:gd name="connsiteX145" fmla="*/ 131895 w 4048838"/>
              <a:gd name="connsiteY145" fmla="*/ 4695493 h 5200575"/>
              <a:gd name="connsiteX146" fmla="*/ 2868 w 4048838"/>
              <a:gd name="connsiteY146" fmla="*/ 4566466 h 5200575"/>
              <a:gd name="connsiteX147" fmla="*/ 2868 w 4048838"/>
              <a:gd name="connsiteY147" fmla="*/ 4201212 h 5200575"/>
              <a:gd name="connsiteX148" fmla="*/ 664 w 4048838"/>
              <a:gd name="connsiteY148" fmla="*/ 4188722 h 5200575"/>
              <a:gd name="connsiteX149" fmla="*/ 0 w 4048838"/>
              <a:gd name="connsiteY149" fmla="*/ 4187443 h 5200575"/>
              <a:gd name="connsiteX150" fmla="*/ 0 w 4048838"/>
              <a:gd name="connsiteY150" fmla="*/ 693683 h 5200575"/>
              <a:gd name="connsiteX151" fmla="*/ 90123 w 4048838"/>
              <a:gd name="connsiteY151" fmla="*/ 693683 h 5200575"/>
              <a:gd name="connsiteX152" fmla="*/ 134300 w 4048838"/>
              <a:gd name="connsiteY152" fmla="*/ 702601 h 5200575"/>
              <a:gd name="connsiteX153" fmla="*/ 134300 w 4048838"/>
              <a:gd name="connsiteY153" fmla="*/ 703339 h 5200575"/>
              <a:gd name="connsiteX154" fmla="*/ 157780 w 4048838"/>
              <a:gd name="connsiteY154" fmla="*/ 705706 h 5200575"/>
              <a:gd name="connsiteX155" fmla="*/ 257509 w 4048838"/>
              <a:gd name="connsiteY155" fmla="*/ 791655 h 5200575"/>
              <a:gd name="connsiteX156" fmla="*/ 257760 w 4048838"/>
              <a:gd name="connsiteY156" fmla="*/ 793078 h 5200575"/>
              <a:gd name="connsiteX157" fmla="*/ 257760 w 4048838"/>
              <a:gd name="connsiteY157" fmla="*/ 1061403 h 5200575"/>
              <a:gd name="connsiteX158" fmla="*/ 386787 w 4048838"/>
              <a:gd name="connsiteY158" fmla="*/ 1190430 h 5200575"/>
              <a:gd name="connsiteX159" fmla="*/ 386786 w 4048838"/>
              <a:gd name="connsiteY159" fmla="*/ 1190429 h 5200575"/>
              <a:gd name="connsiteX160" fmla="*/ 515813 w 4048838"/>
              <a:gd name="connsiteY160" fmla="*/ 1061402 h 5200575"/>
              <a:gd name="connsiteX161" fmla="*/ 515813 w 4048838"/>
              <a:gd name="connsiteY161" fmla="*/ 781383 h 5200575"/>
              <a:gd name="connsiteX162" fmla="*/ 517816 w 4048838"/>
              <a:gd name="connsiteY162" fmla="*/ 770032 h 5200575"/>
              <a:gd name="connsiteX163" fmla="*/ 617545 w 4048838"/>
              <a:gd name="connsiteY163" fmla="*/ 684083 h 5200575"/>
              <a:gd name="connsiteX164" fmla="*/ 641025 w 4048838"/>
              <a:gd name="connsiteY164" fmla="*/ 681716 h 5200575"/>
              <a:gd name="connsiteX165" fmla="*/ 641025 w 4048838"/>
              <a:gd name="connsiteY165" fmla="*/ 680978 h 5200575"/>
              <a:gd name="connsiteX166" fmla="*/ 689095 w 4048838"/>
              <a:gd name="connsiteY166" fmla="*/ 671274 h 5200575"/>
              <a:gd name="connsiteX167" fmla="*/ 767898 w 4048838"/>
              <a:gd name="connsiteY167" fmla="*/ 552386 h 5200575"/>
              <a:gd name="connsiteX168" fmla="*/ 767898 w 4048838"/>
              <a:gd name="connsiteY168" fmla="*/ 462256 h 5200575"/>
              <a:gd name="connsiteX169" fmla="*/ 776287 w 4048838"/>
              <a:gd name="connsiteY169" fmla="*/ 420706 h 5200575"/>
              <a:gd name="connsiteX170" fmla="*/ 895174 w 4048838"/>
              <a:gd name="connsiteY170" fmla="*/ 341902 h 5200575"/>
              <a:gd name="connsiteX171" fmla="*/ 1014061 w 4048838"/>
              <a:gd name="connsiteY171" fmla="*/ 420706 h 5200575"/>
              <a:gd name="connsiteX172" fmla="*/ 1016251 w 4048838"/>
              <a:gd name="connsiteY172" fmla="*/ 431550 h 5200575"/>
              <a:gd name="connsiteX173" fmla="*/ 1016251 w 4048838"/>
              <a:gd name="connsiteY173" fmla="*/ 672420 h 5200575"/>
              <a:gd name="connsiteX174" fmla="*/ 1095054 w 4048838"/>
              <a:gd name="connsiteY174" fmla="*/ 791308 h 5200575"/>
              <a:gd name="connsiteX175" fmla="*/ 1143124 w 4048838"/>
              <a:gd name="connsiteY175" fmla="*/ 801012 h 5200575"/>
              <a:gd name="connsiteX176" fmla="*/ 1143124 w 4048838"/>
              <a:gd name="connsiteY176" fmla="*/ 801750 h 5200575"/>
              <a:gd name="connsiteX177" fmla="*/ 1166604 w 4048838"/>
              <a:gd name="connsiteY177" fmla="*/ 804117 h 5200575"/>
              <a:gd name="connsiteX178" fmla="*/ 1266333 w 4048838"/>
              <a:gd name="connsiteY178" fmla="*/ 890066 h 5200575"/>
              <a:gd name="connsiteX179" fmla="*/ 1266585 w 4048838"/>
              <a:gd name="connsiteY179" fmla="*/ 891495 h 5200575"/>
              <a:gd name="connsiteX180" fmla="*/ 1266585 w 4048838"/>
              <a:gd name="connsiteY180" fmla="*/ 996136 h 5200575"/>
              <a:gd name="connsiteX181" fmla="*/ 1395612 w 4048838"/>
              <a:gd name="connsiteY181" fmla="*/ 1125163 h 5200575"/>
              <a:gd name="connsiteX182" fmla="*/ 1395611 w 4048838"/>
              <a:gd name="connsiteY182" fmla="*/ 1125162 h 5200575"/>
              <a:gd name="connsiteX183" fmla="*/ 1524638 w 4048838"/>
              <a:gd name="connsiteY183" fmla="*/ 996135 h 5200575"/>
              <a:gd name="connsiteX0" fmla="*/ 1524638 w 4048838"/>
              <a:gd name="connsiteY0" fmla="*/ 996135 h 5200575"/>
              <a:gd name="connsiteX1" fmla="*/ 1524639 w 4048838"/>
              <a:gd name="connsiteY1" fmla="*/ 1012658 h 5200575"/>
              <a:gd name="connsiteX2" fmla="*/ 1534777 w 4048838"/>
              <a:gd name="connsiteY2" fmla="*/ 962439 h 5200575"/>
              <a:gd name="connsiteX3" fmla="*/ 1653665 w 4048838"/>
              <a:gd name="connsiteY3" fmla="*/ 883635 h 5200575"/>
              <a:gd name="connsiteX4" fmla="*/ 1772552 w 4048838"/>
              <a:gd name="connsiteY4" fmla="*/ 962439 h 5200575"/>
              <a:gd name="connsiteX5" fmla="*/ 1782316 w 4048838"/>
              <a:gd name="connsiteY5" fmla="*/ 1010799 h 5200575"/>
              <a:gd name="connsiteX6" fmla="*/ 1782316 w 4048838"/>
              <a:gd name="connsiteY6" fmla="*/ 1597201 h 5200575"/>
              <a:gd name="connsiteX7" fmla="*/ 1911343 w 4048838"/>
              <a:gd name="connsiteY7" fmla="*/ 1726228 h 5200575"/>
              <a:gd name="connsiteX8" fmla="*/ 1911342 w 4048838"/>
              <a:gd name="connsiteY8" fmla="*/ 1726227 h 5200575"/>
              <a:gd name="connsiteX9" fmla="*/ 2040369 w 4048838"/>
              <a:gd name="connsiteY9" fmla="*/ 1597200 h 5200575"/>
              <a:gd name="connsiteX10" fmla="*/ 2040370 w 4048838"/>
              <a:gd name="connsiteY10" fmla="*/ 700238 h 5200575"/>
              <a:gd name="connsiteX11" fmla="*/ 2050508 w 4048838"/>
              <a:gd name="connsiteY11" fmla="*/ 650019 h 5200575"/>
              <a:gd name="connsiteX12" fmla="*/ 2169396 w 4048838"/>
              <a:gd name="connsiteY12" fmla="*/ 571215 h 5200575"/>
              <a:gd name="connsiteX13" fmla="*/ 2288283 w 4048838"/>
              <a:gd name="connsiteY13" fmla="*/ 650019 h 5200575"/>
              <a:gd name="connsiteX14" fmla="*/ 2291881 w 4048838"/>
              <a:gd name="connsiteY14" fmla="*/ 667838 h 5200575"/>
              <a:gd name="connsiteX15" fmla="*/ 2291881 w 4048838"/>
              <a:gd name="connsiteY15" fmla="*/ 976784 h 5200575"/>
              <a:gd name="connsiteX16" fmla="*/ 2420908 w 4048838"/>
              <a:gd name="connsiteY16" fmla="*/ 1105811 h 5200575"/>
              <a:gd name="connsiteX17" fmla="*/ 2420907 w 4048838"/>
              <a:gd name="connsiteY17" fmla="*/ 1105810 h 5200575"/>
              <a:gd name="connsiteX18" fmla="*/ 2549934 w 4048838"/>
              <a:gd name="connsiteY18" fmla="*/ 976783 h 5200575"/>
              <a:gd name="connsiteX19" fmla="*/ 2549934 w 4048838"/>
              <a:gd name="connsiteY19" fmla="*/ 930045 h 5200575"/>
              <a:gd name="connsiteX20" fmla="*/ 2568603 w 4048838"/>
              <a:gd name="connsiteY20" fmla="*/ 897503 h 5200575"/>
              <a:gd name="connsiteX21" fmla="*/ 2645668 w 4048838"/>
              <a:gd name="connsiteY21" fmla="*/ 851059 h 5200575"/>
              <a:gd name="connsiteX22" fmla="*/ 2669148 w 4048838"/>
              <a:gd name="connsiteY22" fmla="*/ 848692 h 5200575"/>
              <a:gd name="connsiteX23" fmla="*/ 2669148 w 4048838"/>
              <a:gd name="connsiteY23" fmla="*/ 847954 h 5200575"/>
              <a:gd name="connsiteX24" fmla="*/ 2717218 w 4048838"/>
              <a:gd name="connsiteY24" fmla="*/ 838250 h 5200575"/>
              <a:gd name="connsiteX25" fmla="*/ 2796021 w 4048838"/>
              <a:gd name="connsiteY25" fmla="*/ 719362 h 5200575"/>
              <a:gd name="connsiteX26" fmla="*/ 2796021 w 4048838"/>
              <a:gd name="connsiteY26" fmla="*/ 605378 h 5200575"/>
              <a:gd name="connsiteX27" fmla="*/ 2804410 w 4048838"/>
              <a:gd name="connsiteY27" fmla="*/ 563828 h 5200575"/>
              <a:gd name="connsiteX28" fmla="*/ 2923297 w 4048838"/>
              <a:gd name="connsiteY28" fmla="*/ 485024 h 5200575"/>
              <a:gd name="connsiteX29" fmla="*/ 3042184 w 4048838"/>
              <a:gd name="connsiteY29" fmla="*/ 563828 h 5200575"/>
              <a:gd name="connsiteX30" fmla="*/ 3044374 w 4048838"/>
              <a:gd name="connsiteY30" fmla="*/ 574673 h 5200575"/>
              <a:gd name="connsiteX31" fmla="*/ 3044374 w 4048838"/>
              <a:gd name="connsiteY31" fmla="*/ 728076 h 5200575"/>
              <a:gd name="connsiteX32" fmla="*/ 3123177 w 4048838"/>
              <a:gd name="connsiteY32" fmla="*/ 846964 h 5200575"/>
              <a:gd name="connsiteX33" fmla="*/ 3171247 w 4048838"/>
              <a:gd name="connsiteY33" fmla="*/ 856668 h 5200575"/>
              <a:gd name="connsiteX34" fmla="*/ 3171247 w 4048838"/>
              <a:gd name="connsiteY34" fmla="*/ 857406 h 5200575"/>
              <a:gd name="connsiteX35" fmla="*/ 3194727 w 4048838"/>
              <a:gd name="connsiteY35" fmla="*/ 859773 h 5200575"/>
              <a:gd name="connsiteX36" fmla="*/ 3294455 w 4048838"/>
              <a:gd name="connsiteY36" fmla="*/ 945722 h 5200575"/>
              <a:gd name="connsiteX37" fmla="*/ 3296659 w 4048838"/>
              <a:gd name="connsiteY37" fmla="*/ 958212 h 5200575"/>
              <a:gd name="connsiteX38" fmla="*/ 3296659 w 4048838"/>
              <a:gd name="connsiteY38" fmla="*/ 1092120 h 5200575"/>
              <a:gd name="connsiteX39" fmla="*/ 3425686 w 4048838"/>
              <a:gd name="connsiteY39" fmla="*/ 1221147 h 5200575"/>
              <a:gd name="connsiteX40" fmla="*/ 3425685 w 4048838"/>
              <a:gd name="connsiteY40" fmla="*/ 1221146 h 5200575"/>
              <a:gd name="connsiteX41" fmla="*/ 3554712 w 4048838"/>
              <a:gd name="connsiteY41" fmla="*/ 1092119 h 5200575"/>
              <a:gd name="connsiteX42" fmla="*/ 3554712 w 4048838"/>
              <a:gd name="connsiteY42" fmla="*/ 726865 h 5200575"/>
              <a:gd name="connsiteX43" fmla="*/ 3556916 w 4048838"/>
              <a:gd name="connsiteY43" fmla="*/ 714375 h 5200575"/>
              <a:gd name="connsiteX44" fmla="*/ 3656645 w 4048838"/>
              <a:gd name="connsiteY44" fmla="*/ 628426 h 5200575"/>
              <a:gd name="connsiteX45" fmla="*/ 3680125 w 4048838"/>
              <a:gd name="connsiteY45" fmla="*/ 626059 h 5200575"/>
              <a:gd name="connsiteX46" fmla="*/ 3680125 w 4048838"/>
              <a:gd name="connsiteY46" fmla="*/ 625321 h 5200575"/>
              <a:gd name="connsiteX47" fmla="*/ 3728195 w 4048838"/>
              <a:gd name="connsiteY47" fmla="*/ 615617 h 5200575"/>
              <a:gd name="connsiteX48" fmla="*/ 3806998 w 4048838"/>
              <a:gd name="connsiteY48" fmla="*/ 496729 h 5200575"/>
              <a:gd name="connsiteX49" fmla="*/ 3806998 w 4048838"/>
              <a:gd name="connsiteY49" fmla="*/ 120354 h 5200575"/>
              <a:gd name="connsiteX50" fmla="*/ 3815387 w 4048838"/>
              <a:gd name="connsiteY50" fmla="*/ 78804 h 5200575"/>
              <a:gd name="connsiteX51" fmla="*/ 3934274 w 4048838"/>
              <a:gd name="connsiteY51" fmla="*/ 0 h 5200575"/>
              <a:gd name="connsiteX52" fmla="*/ 4033837 w 4048838"/>
              <a:gd name="connsiteY52" fmla="*/ 46954 h 5200575"/>
              <a:gd name="connsiteX53" fmla="*/ 4047851 w 4048838"/>
              <a:gd name="connsiteY53" fmla="*/ 70052 h 5200575"/>
              <a:gd name="connsiteX54" fmla="*/ 4047851 w 4048838"/>
              <a:gd name="connsiteY54" fmla="*/ 1915988 h 5200575"/>
              <a:gd name="connsiteX55" fmla="*/ 4048838 w 4048838"/>
              <a:gd name="connsiteY55" fmla="*/ 1915988 h 5200575"/>
              <a:gd name="connsiteX56" fmla="*/ 4048838 w 4048838"/>
              <a:gd name="connsiteY56" fmla="*/ 2992458 h 5200575"/>
              <a:gd name="connsiteX57" fmla="*/ 3970035 w 4048838"/>
              <a:gd name="connsiteY57" fmla="*/ 3111346 h 5200575"/>
              <a:gd name="connsiteX58" fmla="*/ 3921965 w 4048838"/>
              <a:gd name="connsiteY58" fmla="*/ 3121050 h 5200575"/>
              <a:gd name="connsiteX59" fmla="*/ 3921965 w 4048838"/>
              <a:gd name="connsiteY59" fmla="*/ 3121788 h 5200575"/>
              <a:gd name="connsiteX60" fmla="*/ 3898485 w 4048838"/>
              <a:gd name="connsiteY60" fmla="*/ 3124155 h 5200575"/>
              <a:gd name="connsiteX61" fmla="*/ 3821421 w 4048838"/>
              <a:gd name="connsiteY61" fmla="*/ 3170599 h 5200575"/>
              <a:gd name="connsiteX62" fmla="*/ 3800256 w 4048838"/>
              <a:gd name="connsiteY62" fmla="*/ 3207490 h 5200575"/>
              <a:gd name="connsiteX63" fmla="*/ 3800256 w 4048838"/>
              <a:gd name="connsiteY63" fmla="*/ 3270804 h 5200575"/>
              <a:gd name="connsiteX64" fmla="*/ 3721453 w 4048838"/>
              <a:gd name="connsiteY64" fmla="*/ 3389692 h 5200575"/>
              <a:gd name="connsiteX65" fmla="*/ 3673383 w 4048838"/>
              <a:gd name="connsiteY65" fmla="*/ 3399396 h 5200575"/>
              <a:gd name="connsiteX66" fmla="*/ 3673383 w 4048838"/>
              <a:gd name="connsiteY66" fmla="*/ 3400134 h 5200575"/>
              <a:gd name="connsiteX67" fmla="*/ 3649903 w 4048838"/>
              <a:gd name="connsiteY67" fmla="*/ 3402501 h 5200575"/>
              <a:gd name="connsiteX68" fmla="*/ 3550174 w 4048838"/>
              <a:gd name="connsiteY68" fmla="*/ 3488450 h 5200575"/>
              <a:gd name="connsiteX69" fmla="*/ 3550154 w 4048838"/>
              <a:gd name="connsiteY69" fmla="*/ 3488563 h 5200575"/>
              <a:gd name="connsiteX70" fmla="*/ 3550154 w 4048838"/>
              <a:gd name="connsiteY70" fmla="*/ 4048356 h 5200575"/>
              <a:gd name="connsiteX71" fmla="*/ 3471351 w 4048838"/>
              <a:gd name="connsiteY71" fmla="*/ 4167244 h 5200575"/>
              <a:gd name="connsiteX72" fmla="*/ 3423281 w 4048838"/>
              <a:gd name="connsiteY72" fmla="*/ 4176948 h 5200575"/>
              <a:gd name="connsiteX73" fmla="*/ 3423281 w 4048838"/>
              <a:gd name="connsiteY73" fmla="*/ 4177686 h 5200575"/>
              <a:gd name="connsiteX74" fmla="*/ 3399801 w 4048838"/>
              <a:gd name="connsiteY74" fmla="*/ 4180053 h 5200575"/>
              <a:gd name="connsiteX75" fmla="*/ 3300072 w 4048838"/>
              <a:gd name="connsiteY75" fmla="*/ 4266002 h 5200575"/>
              <a:gd name="connsiteX76" fmla="*/ 3299821 w 4048838"/>
              <a:gd name="connsiteY76" fmla="*/ 4267425 h 5200575"/>
              <a:gd name="connsiteX77" fmla="*/ 3299821 w 4048838"/>
              <a:gd name="connsiteY77" fmla="*/ 4535750 h 5200575"/>
              <a:gd name="connsiteX78" fmla="*/ 3170794 w 4048838"/>
              <a:gd name="connsiteY78" fmla="*/ 4664777 h 5200575"/>
              <a:gd name="connsiteX79" fmla="*/ 3170795 w 4048838"/>
              <a:gd name="connsiteY79" fmla="*/ 4664776 h 5200575"/>
              <a:gd name="connsiteX80" fmla="*/ 3041768 w 4048838"/>
              <a:gd name="connsiteY80" fmla="*/ 4535749 h 5200575"/>
              <a:gd name="connsiteX81" fmla="*/ 3041768 w 4048838"/>
              <a:gd name="connsiteY81" fmla="*/ 4255730 h 5200575"/>
              <a:gd name="connsiteX82" fmla="*/ 3039765 w 4048838"/>
              <a:gd name="connsiteY82" fmla="*/ 4244379 h 5200575"/>
              <a:gd name="connsiteX83" fmla="*/ 2940036 w 4048838"/>
              <a:gd name="connsiteY83" fmla="*/ 4158430 h 5200575"/>
              <a:gd name="connsiteX84" fmla="*/ 2916556 w 4048838"/>
              <a:gd name="connsiteY84" fmla="*/ 4156063 h 5200575"/>
              <a:gd name="connsiteX85" fmla="*/ 2916556 w 4048838"/>
              <a:gd name="connsiteY85" fmla="*/ 4155325 h 5200575"/>
              <a:gd name="connsiteX86" fmla="*/ 2868486 w 4048838"/>
              <a:gd name="connsiteY86" fmla="*/ 4145621 h 5200575"/>
              <a:gd name="connsiteX87" fmla="*/ 2789683 w 4048838"/>
              <a:gd name="connsiteY87" fmla="*/ 4026733 h 5200575"/>
              <a:gd name="connsiteX88" fmla="*/ 2789683 w 4048838"/>
              <a:gd name="connsiteY88" fmla="*/ 3936603 h 5200575"/>
              <a:gd name="connsiteX89" fmla="*/ 2781294 w 4048838"/>
              <a:gd name="connsiteY89" fmla="*/ 3895053 h 5200575"/>
              <a:gd name="connsiteX90" fmla="*/ 2662407 w 4048838"/>
              <a:gd name="connsiteY90" fmla="*/ 3816249 h 5200575"/>
              <a:gd name="connsiteX91" fmla="*/ 2543520 w 4048838"/>
              <a:gd name="connsiteY91" fmla="*/ 3895053 h 5200575"/>
              <a:gd name="connsiteX92" fmla="*/ 2541330 w 4048838"/>
              <a:gd name="connsiteY92" fmla="*/ 3905897 h 5200575"/>
              <a:gd name="connsiteX93" fmla="*/ 2541330 w 4048838"/>
              <a:gd name="connsiteY93" fmla="*/ 4146767 h 5200575"/>
              <a:gd name="connsiteX94" fmla="*/ 2462527 w 4048838"/>
              <a:gd name="connsiteY94" fmla="*/ 4265655 h 5200575"/>
              <a:gd name="connsiteX95" fmla="*/ 2414457 w 4048838"/>
              <a:gd name="connsiteY95" fmla="*/ 4275359 h 5200575"/>
              <a:gd name="connsiteX96" fmla="*/ 2414457 w 4048838"/>
              <a:gd name="connsiteY96" fmla="*/ 4276097 h 5200575"/>
              <a:gd name="connsiteX97" fmla="*/ 2390977 w 4048838"/>
              <a:gd name="connsiteY97" fmla="*/ 4278464 h 5200575"/>
              <a:gd name="connsiteX98" fmla="*/ 2291248 w 4048838"/>
              <a:gd name="connsiteY98" fmla="*/ 4364413 h 5200575"/>
              <a:gd name="connsiteX99" fmla="*/ 2290996 w 4048838"/>
              <a:gd name="connsiteY99" fmla="*/ 4365842 h 5200575"/>
              <a:gd name="connsiteX100" fmla="*/ 2290996 w 4048838"/>
              <a:gd name="connsiteY100" fmla="*/ 4470483 h 5200575"/>
              <a:gd name="connsiteX101" fmla="*/ 2161969 w 4048838"/>
              <a:gd name="connsiteY101" fmla="*/ 4599510 h 5200575"/>
              <a:gd name="connsiteX102" fmla="*/ 2161970 w 4048838"/>
              <a:gd name="connsiteY102" fmla="*/ 4599509 h 5200575"/>
              <a:gd name="connsiteX103" fmla="*/ 2032943 w 4048838"/>
              <a:gd name="connsiteY103" fmla="*/ 4470482 h 5200575"/>
              <a:gd name="connsiteX104" fmla="*/ 2032942 w 4048838"/>
              <a:gd name="connsiteY104" fmla="*/ 4487005 h 5200575"/>
              <a:gd name="connsiteX105" fmla="*/ 2022804 w 4048838"/>
              <a:gd name="connsiteY105" fmla="*/ 4436786 h 5200575"/>
              <a:gd name="connsiteX106" fmla="*/ 1903916 w 4048838"/>
              <a:gd name="connsiteY106" fmla="*/ 4357982 h 5200575"/>
              <a:gd name="connsiteX107" fmla="*/ 1785029 w 4048838"/>
              <a:gd name="connsiteY107" fmla="*/ 4436786 h 5200575"/>
              <a:gd name="connsiteX108" fmla="*/ 1775265 w 4048838"/>
              <a:gd name="connsiteY108" fmla="*/ 4485146 h 5200575"/>
              <a:gd name="connsiteX109" fmla="*/ 1775265 w 4048838"/>
              <a:gd name="connsiteY109" fmla="*/ 5071548 h 5200575"/>
              <a:gd name="connsiteX110" fmla="*/ 1646238 w 4048838"/>
              <a:gd name="connsiteY110" fmla="*/ 5200575 h 5200575"/>
              <a:gd name="connsiteX111" fmla="*/ 1646239 w 4048838"/>
              <a:gd name="connsiteY111" fmla="*/ 5200574 h 5200575"/>
              <a:gd name="connsiteX112" fmla="*/ 1517212 w 4048838"/>
              <a:gd name="connsiteY112" fmla="*/ 5071547 h 5200575"/>
              <a:gd name="connsiteX113" fmla="*/ 1517212 w 4048838"/>
              <a:gd name="connsiteY113" fmla="*/ 1915988 h 5200575"/>
              <a:gd name="connsiteX114" fmla="*/ 1517211 w 4048838"/>
              <a:gd name="connsiteY114" fmla="*/ 4174585 h 5200575"/>
              <a:gd name="connsiteX115" fmla="*/ 1507073 w 4048838"/>
              <a:gd name="connsiteY115" fmla="*/ 4124366 h 5200575"/>
              <a:gd name="connsiteX116" fmla="*/ 1388185 w 4048838"/>
              <a:gd name="connsiteY116" fmla="*/ 4045562 h 5200575"/>
              <a:gd name="connsiteX117" fmla="*/ 1269298 w 4048838"/>
              <a:gd name="connsiteY117" fmla="*/ 4124366 h 5200575"/>
              <a:gd name="connsiteX118" fmla="*/ 1265700 w 4048838"/>
              <a:gd name="connsiteY118" fmla="*/ 4142185 h 5200575"/>
              <a:gd name="connsiteX119" fmla="*/ 1265700 w 4048838"/>
              <a:gd name="connsiteY119" fmla="*/ 4451131 h 5200575"/>
              <a:gd name="connsiteX120" fmla="*/ 1136673 w 4048838"/>
              <a:gd name="connsiteY120" fmla="*/ 4580158 h 5200575"/>
              <a:gd name="connsiteX121" fmla="*/ 1136674 w 4048838"/>
              <a:gd name="connsiteY121" fmla="*/ 4580157 h 5200575"/>
              <a:gd name="connsiteX122" fmla="*/ 1007647 w 4048838"/>
              <a:gd name="connsiteY122" fmla="*/ 4451130 h 5200575"/>
              <a:gd name="connsiteX123" fmla="*/ 1007647 w 4048838"/>
              <a:gd name="connsiteY123" fmla="*/ 4404392 h 5200575"/>
              <a:gd name="connsiteX124" fmla="*/ 988978 w 4048838"/>
              <a:gd name="connsiteY124" fmla="*/ 4371850 h 5200575"/>
              <a:gd name="connsiteX125" fmla="*/ 911913 w 4048838"/>
              <a:gd name="connsiteY125" fmla="*/ 4325406 h 5200575"/>
              <a:gd name="connsiteX126" fmla="*/ 888433 w 4048838"/>
              <a:gd name="connsiteY126" fmla="*/ 4323039 h 5200575"/>
              <a:gd name="connsiteX127" fmla="*/ 888433 w 4048838"/>
              <a:gd name="connsiteY127" fmla="*/ 4322301 h 5200575"/>
              <a:gd name="connsiteX128" fmla="*/ 840363 w 4048838"/>
              <a:gd name="connsiteY128" fmla="*/ 4312597 h 5200575"/>
              <a:gd name="connsiteX129" fmla="*/ 761560 w 4048838"/>
              <a:gd name="connsiteY129" fmla="*/ 4193709 h 5200575"/>
              <a:gd name="connsiteX130" fmla="*/ 761560 w 4048838"/>
              <a:gd name="connsiteY130" fmla="*/ 4079725 h 5200575"/>
              <a:gd name="connsiteX131" fmla="*/ 753171 w 4048838"/>
              <a:gd name="connsiteY131" fmla="*/ 4038175 h 5200575"/>
              <a:gd name="connsiteX132" fmla="*/ 634284 w 4048838"/>
              <a:gd name="connsiteY132" fmla="*/ 3959371 h 5200575"/>
              <a:gd name="connsiteX133" fmla="*/ 515397 w 4048838"/>
              <a:gd name="connsiteY133" fmla="*/ 4038175 h 5200575"/>
              <a:gd name="connsiteX134" fmla="*/ 513207 w 4048838"/>
              <a:gd name="connsiteY134" fmla="*/ 4049020 h 5200575"/>
              <a:gd name="connsiteX135" fmla="*/ 513207 w 4048838"/>
              <a:gd name="connsiteY135" fmla="*/ 4202423 h 5200575"/>
              <a:gd name="connsiteX136" fmla="*/ 434404 w 4048838"/>
              <a:gd name="connsiteY136" fmla="*/ 4321311 h 5200575"/>
              <a:gd name="connsiteX137" fmla="*/ 386334 w 4048838"/>
              <a:gd name="connsiteY137" fmla="*/ 4331015 h 5200575"/>
              <a:gd name="connsiteX138" fmla="*/ 386334 w 4048838"/>
              <a:gd name="connsiteY138" fmla="*/ 4331753 h 5200575"/>
              <a:gd name="connsiteX139" fmla="*/ 362854 w 4048838"/>
              <a:gd name="connsiteY139" fmla="*/ 4334120 h 5200575"/>
              <a:gd name="connsiteX140" fmla="*/ 263125 w 4048838"/>
              <a:gd name="connsiteY140" fmla="*/ 4420069 h 5200575"/>
              <a:gd name="connsiteX141" fmla="*/ 260921 w 4048838"/>
              <a:gd name="connsiteY141" fmla="*/ 4432559 h 5200575"/>
              <a:gd name="connsiteX142" fmla="*/ 260921 w 4048838"/>
              <a:gd name="connsiteY142" fmla="*/ 4566467 h 5200575"/>
              <a:gd name="connsiteX143" fmla="*/ 131894 w 4048838"/>
              <a:gd name="connsiteY143" fmla="*/ 4695494 h 5200575"/>
              <a:gd name="connsiteX144" fmla="*/ 131895 w 4048838"/>
              <a:gd name="connsiteY144" fmla="*/ 4695493 h 5200575"/>
              <a:gd name="connsiteX145" fmla="*/ 2868 w 4048838"/>
              <a:gd name="connsiteY145" fmla="*/ 4566466 h 5200575"/>
              <a:gd name="connsiteX146" fmla="*/ 2868 w 4048838"/>
              <a:gd name="connsiteY146" fmla="*/ 4201212 h 5200575"/>
              <a:gd name="connsiteX147" fmla="*/ 664 w 4048838"/>
              <a:gd name="connsiteY147" fmla="*/ 4188722 h 5200575"/>
              <a:gd name="connsiteX148" fmla="*/ 0 w 4048838"/>
              <a:gd name="connsiteY148" fmla="*/ 4187443 h 5200575"/>
              <a:gd name="connsiteX149" fmla="*/ 0 w 4048838"/>
              <a:gd name="connsiteY149" fmla="*/ 693683 h 5200575"/>
              <a:gd name="connsiteX150" fmla="*/ 90123 w 4048838"/>
              <a:gd name="connsiteY150" fmla="*/ 693683 h 5200575"/>
              <a:gd name="connsiteX151" fmla="*/ 134300 w 4048838"/>
              <a:gd name="connsiteY151" fmla="*/ 702601 h 5200575"/>
              <a:gd name="connsiteX152" fmla="*/ 134300 w 4048838"/>
              <a:gd name="connsiteY152" fmla="*/ 703339 h 5200575"/>
              <a:gd name="connsiteX153" fmla="*/ 157780 w 4048838"/>
              <a:gd name="connsiteY153" fmla="*/ 705706 h 5200575"/>
              <a:gd name="connsiteX154" fmla="*/ 257509 w 4048838"/>
              <a:gd name="connsiteY154" fmla="*/ 791655 h 5200575"/>
              <a:gd name="connsiteX155" fmla="*/ 257760 w 4048838"/>
              <a:gd name="connsiteY155" fmla="*/ 793078 h 5200575"/>
              <a:gd name="connsiteX156" fmla="*/ 257760 w 4048838"/>
              <a:gd name="connsiteY156" fmla="*/ 1061403 h 5200575"/>
              <a:gd name="connsiteX157" fmla="*/ 386787 w 4048838"/>
              <a:gd name="connsiteY157" fmla="*/ 1190430 h 5200575"/>
              <a:gd name="connsiteX158" fmla="*/ 386786 w 4048838"/>
              <a:gd name="connsiteY158" fmla="*/ 1190429 h 5200575"/>
              <a:gd name="connsiteX159" fmla="*/ 515813 w 4048838"/>
              <a:gd name="connsiteY159" fmla="*/ 1061402 h 5200575"/>
              <a:gd name="connsiteX160" fmla="*/ 515813 w 4048838"/>
              <a:gd name="connsiteY160" fmla="*/ 781383 h 5200575"/>
              <a:gd name="connsiteX161" fmla="*/ 517816 w 4048838"/>
              <a:gd name="connsiteY161" fmla="*/ 770032 h 5200575"/>
              <a:gd name="connsiteX162" fmla="*/ 617545 w 4048838"/>
              <a:gd name="connsiteY162" fmla="*/ 684083 h 5200575"/>
              <a:gd name="connsiteX163" fmla="*/ 641025 w 4048838"/>
              <a:gd name="connsiteY163" fmla="*/ 681716 h 5200575"/>
              <a:gd name="connsiteX164" fmla="*/ 641025 w 4048838"/>
              <a:gd name="connsiteY164" fmla="*/ 680978 h 5200575"/>
              <a:gd name="connsiteX165" fmla="*/ 689095 w 4048838"/>
              <a:gd name="connsiteY165" fmla="*/ 671274 h 5200575"/>
              <a:gd name="connsiteX166" fmla="*/ 767898 w 4048838"/>
              <a:gd name="connsiteY166" fmla="*/ 552386 h 5200575"/>
              <a:gd name="connsiteX167" fmla="*/ 767898 w 4048838"/>
              <a:gd name="connsiteY167" fmla="*/ 462256 h 5200575"/>
              <a:gd name="connsiteX168" fmla="*/ 776287 w 4048838"/>
              <a:gd name="connsiteY168" fmla="*/ 420706 h 5200575"/>
              <a:gd name="connsiteX169" fmla="*/ 895174 w 4048838"/>
              <a:gd name="connsiteY169" fmla="*/ 341902 h 5200575"/>
              <a:gd name="connsiteX170" fmla="*/ 1014061 w 4048838"/>
              <a:gd name="connsiteY170" fmla="*/ 420706 h 5200575"/>
              <a:gd name="connsiteX171" fmla="*/ 1016251 w 4048838"/>
              <a:gd name="connsiteY171" fmla="*/ 431550 h 5200575"/>
              <a:gd name="connsiteX172" fmla="*/ 1016251 w 4048838"/>
              <a:gd name="connsiteY172" fmla="*/ 672420 h 5200575"/>
              <a:gd name="connsiteX173" fmla="*/ 1095054 w 4048838"/>
              <a:gd name="connsiteY173" fmla="*/ 791308 h 5200575"/>
              <a:gd name="connsiteX174" fmla="*/ 1143124 w 4048838"/>
              <a:gd name="connsiteY174" fmla="*/ 801012 h 5200575"/>
              <a:gd name="connsiteX175" fmla="*/ 1143124 w 4048838"/>
              <a:gd name="connsiteY175" fmla="*/ 801750 h 5200575"/>
              <a:gd name="connsiteX176" fmla="*/ 1166604 w 4048838"/>
              <a:gd name="connsiteY176" fmla="*/ 804117 h 5200575"/>
              <a:gd name="connsiteX177" fmla="*/ 1266333 w 4048838"/>
              <a:gd name="connsiteY177" fmla="*/ 890066 h 5200575"/>
              <a:gd name="connsiteX178" fmla="*/ 1266585 w 4048838"/>
              <a:gd name="connsiteY178" fmla="*/ 891495 h 5200575"/>
              <a:gd name="connsiteX179" fmla="*/ 1266585 w 4048838"/>
              <a:gd name="connsiteY179" fmla="*/ 996136 h 5200575"/>
              <a:gd name="connsiteX180" fmla="*/ 1395612 w 4048838"/>
              <a:gd name="connsiteY180" fmla="*/ 1125163 h 5200575"/>
              <a:gd name="connsiteX181" fmla="*/ 1395611 w 4048838"/>
              <a:gd name="connsiteY181" fmla="*/ 1125162 h 5200575"/>
              <a:gd name="connsiteX182" fmla="*/ 1524638 w 4048838"/>
              <a:gd name="connsiteY182" fmla="*/ 996135 h 5200575"/>
              <a:gd name="connsiteX0" fmla="*/ 1524638 w 4048838"/>
              <a:gd name="connsiteY0" fmla="*/ 996135 h 5200575"/>
              <a:gd name="connsiteX1" fmla="*/ 1524639 w 4048838"/>
              <a:gd name="connsiteY1" fmla="*/ 1012658 h 5200575"/>
              <a:gd name="connsiteX2" fmla="*/ 1534777 w 4048838"/>
              <a:gd name="connsiteY2" fmla="*/ 962439 h 5200575"/>
              <a:gd name="connsiteX3" fmla="*/ 1653665 w 4048838"/>
              <a:gd name="connsiteY3" fmla="*/ 883635 h 5200575"/>
              <a:gd name="connsiteX4" fmla="*/ 1772552 w 4048838"/>
              <a:gd name="connsiteY4" fmla="*/ 962439 h 5200575"/>
              <a:gd name="connsiteX5" fmla="*/ 1782316 w 4048838"/>
              <a:gd name="connsiteY5" fmla="*/ 1010799 h 5200575"/>
              <a:gd name="connsiteX6" fmla="*/ 1782316 w 4048838"/>
              <a:gd name="connsiteY6" fmla="*/ 1597201 h 5200575"/>
              <a:gd name="connsiteX7" fmla="*/ 1911343 w 4048838"/>
              <a:gd name="connsiteY7" fmla="*/ 1726228 h 5200575"/>
              <a:gd name="connsiteX8" fmla="*/ 1911342 w 4048838"/>
              <a:gd name="connsiteY8" fmla="*/ 1726227 h 5200575"/>
              <a:gd name="connsiteX9" fmla="*/ 2040369 w 4048838"/>
              <a:gd name="connsiteY9" fmla="*/ 1597200 h 5200575"/>
              <a:gd name="connsiteX10" fmla="*/ 2040370 w 4048838"/>
              <a:gd name="connsiteY10" fmla="*/ 700238 h 5200575"/>
              <a:gd name="connsiteX11" fmla="*/ 2050508 w 4048838"/>
              <a:gd name="connsiteY11" fmla="*/ 650019 h 5200575"/>
              <a:gd name="connsiteX12" fmla="*/ 2169396 w 4048838"/>
              <a:gd name="connsiteY12" fmla="*/ 571215 h 5200575"/>
              <a:gd name="connsiteX13" fmla="*/ 2288283 w 4048838"/>
              <a:gd name="connsiteY13" fmla="*/ 650019 h 5200575"/>
              <a:gd name="connsiteX14" fmla="*/ 2291881 w 4048838"/>
              <a:gd name="connsiteY14" fmla="*/ 667838 h 5200575"/>
              <a:gd name="connsiteX15" fmla="*/ 2291881 w 4048838"/>
              <a:gd name="connsiteY15" fmla="*/ 976784 h 5200575"/>
              <a:gd name="connsiteX16" fmla="*/ 2420908 w 4048838"/>
              <a:gd name="connsiteY16" fmla="*/ 1105811 h 5200575"/>
              <a:gd name="connsiteX17" fmla="*/ 2420907 w 4048838"/>
              <a:gd name="connsiteY17" fmla="*/ 1105810 h 5200575"/>
              <a:gd name="connsiteX18" fmla="*/ 2549934 w 4048838"/>
              <a:gd name="connsiteY18" fmla="*/ 976783 h 5200575"/>
              <a:gd name="connsiteX19" fmla="*/ 2549934 w 4048838"/>
              <a:gd name="connsiteY19" fmla="*/ 930045 h 5200575"/>
              <a:gd name="connsiteX20" fmla="*/ 2568603 w 4048838"/>
              <a:gd name="connsiteY20" fmla="*/ 897503 h 5200575"/>
              <a:gd name="connsiteX21" fmla="*/ 2645668 w 4048838"/>
              <a:gd name="connsiteY21" fmla="*/ 851059 h 5200575"/>
              <a:gd name="connsiteX22" fmla="*/ 2669148 w 4048838"/>
              <a:gd name="connsiteY22" fmla="*/ 848692 h 5200575"/>
              <a:gd name="connsiteX23" fmla="*/ 2669148 w 4048838"/>
              <a:gd name="connsiteY23" fmla="*/ 847954 h 5200575"/>
              <a:gd name="connsiteX24" fmla="*/ 2717218 w 4048838"/>
              <a:gd name="connsiteY24" fmla="*/ 838250 h 5200575"/>
              <a:gd name="connsiteX25" fmla="*/ 2796021 w 4048838"/>
              <a:gd name="connsiteY25" fmla="*/ 719362 h 5200575"/>
              <a:gd name="connsiteX26" fmla="*/ 2796021 w 4048838"/>
              <a:gd name="connsiteY26" fmla="*/ 605378 h 5200575"/>
              <a:gd name="connsiteX27" fmla="*/ 2804410 w 4048838"/>
              <a:gd name="connsiteY27" fmla="*/ 563828 h 5200575"/>
              <a:gd name="connsiteX28" fmla="*/ 2923297 w 4048838"/>
              <a:gd name="connsiteY28" fmla="*/ 485024 h 5200575"/>
              <a:gd name="connsiteX29" fmla="*/ 3042184 w 4048838"/>
              <a:gd name="connsiteY29" fmla="*/ 563828 h 5200575"/>
              <a:gd name="connsiteX30" fmla="*/ 3044374 w 4048838"/>
              <a:gd name="connsiteY30" fmla="*/ 574673 h 5200575"/>
              <a:gd name="connsiteX31" fmla="*/ 3044374 w 4048838"/>
              <a:gd name="connsiteY31" fmla="*/ 728076 h 5200575"/>
              <a:gd name="connsiteX32" fmla="*/ 3123177 w 4048838"/>
              <a:gd name="connsiteY32" fmla="*/ 846964 h 5200575"/>
              <a:gd name="connsiteX33" fmla="*/ 3171247 w 4048838"/>
              <a:gd name="connsiteY33" fmla="*/ 856668 h 5200575"/>
              <a:gd name="connsiteX34" fmla="*/ 3171247 w 4048838"/>
              <a:gd name="connsiteY34" fmla="*/ 857406 h 5200575"/>
              <a:gd name="connsiteX35" fmla="*/ 3194727 w 4048838"/>
              <a:gd name="connsiteY35" fmla="*/ 859773 h 5200575"/>
              <a:gd name="connsiteX36" fmla="*/ 3294455 w 4048838"/>
              <a:gd name="connsiteY36" fmla="*/ 945722 h 5200575"/>
              <a:gd name="connsiteX37" fmla="*/ 3296659 w 4048838"/>
              <a:gd name="connsiteY37" fmla="*/ 958212 h 5200575"/>
              <a:gd name="connsiteX38" fmla="*/ 3296659 w 4048838"/>
              <a:gd name="connsiteY38" fmla="*/ 1092120 h 5200575"/>
              <a:gd name="connsiteX39" fmla="*/ 3425686 w 4048838"/>
              <a:gd name="connsiteY39" fmla="*/ 1221147 h 5200575"/>
              <a:gd name="connsiteX40" fmla="*/ 3425685 w 4048838"/>
              <a:gd name="connsiteY40" fmla="*/ 1221146 h 5200575"/>
              <a:gd name="connsiteX41" fmla="*/ 3554712 w 4048838"/>
              <a:gd name="connsiteY41" fmla="*/ 1092119 h 5200575"/>
              <a:gd name="connsiteX42" fmla="*/ 3554712 w 4048838"/>
              <a:gd name="connsiteY42" fmla="*/ 726865 h 5200575"/>
              <a:gd name="connsiteX43" fmla="*/ 3556916 w 4048838"/>
              <a:gd name="connsiteY43" fmla="*/ 714375 h 5200575"/>
              <a:gd name="connsiteX44" fmla="*/ 3656645 w 4048838"/>
              <a:gd name="connsiteY44" fmla="*/ 628426 h 5200575"/>
              <a:gd name="connsiteX45" fmla="*/ 3680125 w 4048838"/>
              <a:gd name="connsiteY45" fmla="*/ 626059 h 5200575"/>
              <a:gd name="connsiteX46" fmla="*/ 3680125 w 4048838"/>
              <a:gd name="connsiteY46" fmla="*/ 625321 h 5200575"/>
              <a:gd name="connsiteX47" fmla="*/ 3728195 w 4048838"/>
              <a:gd name="connsiteY47" fmla="*/ 615617 h 5200575"/>
              <a:gd name="connsiteX48" fmla="*/ 3806998 w 4048838"/>
              <a:gd name="connsiteY48" fmla="*/ 496729 h 5200575"/>
              <a:gd name="connsiteX49" fmla="*/ 3806998 w 4048838"/>
              <a:gd name="connsiteY49" fmla="*/ 120354 h 5200575"/>
              <a:gd name="connsiteX50" fmla="*/ 3815387 w 4048838"/>
              <a:gd name="connsiteY50" fmla="*/ 78804 h 5200575"/>
              <a:gd name="connsiteX51" fmla="*/ 3934274 w 4048838"/>
              <a:gd name="connsiteY51" fmla="*/ 0 h 5200575"/>
              <a:gd name="connsiteX52" fmla="*/ 4033837 w 4048838"/>
              <a:gd name="connsiteY52" fmla="*/ 46954 h 5200575"/>
              <a:gd name="connsiteX53" fmla="*/ 4047851 w 4048838"/>
              <a:gd name="connsiteY53" fmla="*/ 70052 h 5200575"/>
              <a:gd name="connsiteX54" fmla="*/ 4047851 w 4048838"/>
              <a:gd name="connsiteY54" fmla="*/ 1915988 h 5200575"/>
              <a:gd name="connsiteX55" fmla="*/ 4048838 w 4048838"/>
              <a:gd name="connsiteY55" fmla="*/ 1915988 h 5200575"/>
              <a:gd name="connsiteX56" fmla="*/ 4048838 w 4048838"/>
              <a:gd name="connsiteY56" fmla="*/ 2992458 h 5200575"/>
              <a:gd name="connsiteX57" fmla="*/ 3970035 w 4048838"/>
              <a:gd name="connsiteY57" fmla="*/ 3111346 h 5200575"/>
              <a:gd name="connsiteX58" fmla="*/ 3921965 w 4048838"/>
              <a:gd name="connsiteY58" fmla="*/ 3121050 h 5200575"/>
              <a:gd name="connsiteX59" fmla="*/ 3921965 w 4048838"/>
              <a:gd name="connsiteY59" fmla="*/ 3121788 h 5200575"/>
              <a:gd name="connsiteX60" fmla="*/ 3898485 w 4048838"/>
              <a:gd name="connsiteY60" fmla="*/ 3124155 h 5200575"/>
              <a:gd name="connsiteX61" fmla="*/ 3821421 w 4048838"/>
              <a:gd name="connsiteY61" fmla="*/ 3170599 h 5200575"/>
              <a:gd name="connsiteX62" fmla="*/ 3800256 w 4048838"/>
              <a:gd name="connsiteY62" fmla="*/ 3207490 h 5200575"/>
              <a:gd name="connsiteX63" fmla="*/ 3800256 w 4048838"/>
              <a:gd name="connsiteY63" fmla="*/ 3270804 h 5200575"/>
              <a:gd name="connsiteX64" fmla="*/ 3721453 w 4048838"/>
              <a:gd name="connsiteY64" fmla="*/ 3389692 h 5200575"/>
              <a:gd name="connsiteX65" fmla="*/ 3673383 w 4048838"/>
              <a:gd name="connsiteY65" fmla="*/ 3399396 h 5200575"/>
              <a:gd name="connsiteX66" fmla="*/ 3673383 w 4048838"/>
              <a:gd name="connsiteY66" fmla="*/ 3400134 h 5200575"/>
              <a:gd name="connsiteX67" fmla="*/ 3649903 w 4048838"/>
              <a:gd name="connsiteY67" fmla="*/ 3402501 h 5200575"/>
              <a:gd name="connsiteX68" fmla="*/ 3550174 w 4048838"/>
              <a:gd name="connsiteY68" fmla="*/ 3488450 h 5200575"/>
              <a:gd name="connsiteX69" fmla="*/ 3550154 w 4048838"/>
              <a:gd name="connsiteY69" fmla="*/ 3488563 h 5200575"/>
              <a:gd name="connsiteX70" fmla="*/ 3550154 w 4048838"/>
              <a:gd name="connsiteY70" fmla="*/ 4048356 h 5200575"/>
              <a:gd name="connsiteX71" fmla="*/ 3471351 w 4048838"/>
              <a:gd name="connsiteY71" fmla="*/ 4167244 h 5200575"/>
              <a:gd name="connsiteX72" fmla="*/ 3423281 w 4048838"/>
              <a:gd name="connsiteY72" fmla="*/ 4176948 h 5200575"/>
              <a:gd name="connsiteX73" fmla="*/ 3423281 w 4048838"/>
              <a:gd name="connsiteY73" fmla="*/ 4177686 h 5200575"/>
              <a:gd name="connsiteX74" fmla="*/ 3399801 w 4048838"/>
              <a:gd name="connsiteY74" fmla="*/ 4180053 h 5200575"/>
              <a:gd name="connsiteX75" fmla="*/ 3300072 w 4048838"/>
              <a:gd name="connsiteY75" fmla="*/ 4266002 h 5200575"/>
              <a:gd name="connsiteX76" fmla="*/ 3299821 w 4048838"/>
              <a:gd name="connsiteY76" fmla="*/ 4267425 h 5200575"/>
              <a:gd name="connsiteX77" fmla="*/ 3299821 w 4048838"/>
              <a:gd name="connsiteY77" fmla="*/ 4535750 h 5200575"/>
              <a:gd name="connsiteX78" fmla="*/ 3170794 w 4048838"/>
              <a:gd name="connsiteY78" fmla="*/ 4664777 h 5200575"/>
              <a:gd name="connsiteX79" fmla="*/ 3170795 w 4048838"/>
              <a:gd name="connsiteY79" fmla="*/ 4664776 h 5200575"/>
              <a:gd name="connsiteX80" fmla="*/ 3041768 w 4048838"/>
              <a:gd name="connsiteY80" fmla="*/ 4535749 h 5200575"/>
              <a:gd name="connsiteX81" fmla="*/ 3041768 w 4048838"/>
              <a:gd name="connsiteY81" fmla="*/ 4255730 h 5200575"/>
              <a:gd name="connsiteX82" fmla="*/ 3039765 w 4048838"/>
              <a:gd name="connsiteY82" fmla="*/ 4244379 h 5200575"/>
              <a:gd name="connsiteX83" fmla="*/ 2940036 w 4048838"/>
              <a:gd name="connsiteY83" fmla="*/ 4158430 h 5200575"/>
              <a:gd name="connsiteX84" fmla="*/ 2916556 w 4048838"/>
              <a:gd name="connsiteY84" fmla="*/ 4156063 h 5200575"/>
              <a:gd name="connsiteX85" fmla="*/ 2916556 w 4048838"/>
              <a:gd name="connsiteY85" fmla="*/ 4155325 h 5200575"/>
              <a:gd name="connsiteX86" fmla="*/ 2868486 w 4048838"/>
              <a:gd name="connsiteY86" fmla="*/ 4145621 h 5200575"/>
              <a:gd name="connsiteX87" fmla="*/ 2789683 w 4048838"/>
              <a:gd name="connsiteY87" fmla="*/ 4026733 h 5200575"/>
              <a:gd name="connsiteX88" fmla="*/ 2789683 w 4048838"/>
              <a:gd name="connsiteY88" fmla="*/ 3936603 h 5200575"/>
              <a:gd name="connsiteX89" fmla="*/ 2781294 w 4048838"/>
              <a:gd name="connsiteY89" fmla="*/ 3895053 h 5200575"/>
              <a:gd name="connsiteX90" fmla="*/ 2662407 w 4048838"/>
              <a:gd name="connsiteY90" fmla="*/ 3816249 h 5200575"/>
              <a:gd name="connsiteX91" fmla="*/ 2543520 w 4048838"/>
              <a:gd name="connsiteY91" fmla="*/ 3895053 h 5200575"/>
              <a:gd name="connsiteX92" fmla="*/ 2541330 w 4048838"/>
              <a:gd name="connsiteY92" fmla="*/ 3905897 h 5200575"/>
              <a:gd name="connsiteX93" fmla="*/ 2541330 w 4048838"/>
              <a:gd name="connsiteY93" fmla="*/ 4146767 h 5200575"/>
              <a:gd name="connsiteX94" fmla="*/ 2462527 w 4048838"/>
              <a:gd name="connsiteY94" fmla="*/ 4265655 h 5200575"/>
              <a:gd name="connsiteX95" fmla="*/ 2414457 w 4048838"/>
              <a:gd name="connsiteY95" fmla="*/ 4275359 h 5200575"/>
              <a:gd name="connsiteX96" fmla="*/ 2414457 w 4048838"/>
              <a:gd name="connsiteY96" fmla="*/ 4276097 h 5200575"/>
              <a:gd name="connsiteX97" fmla="*/ 2390977 w 4048838"/>
              <a:gd name="connsiteY97" fmla="*/ 4278464 h 5200575"/>
              <a:gd name="connsiteX98" fmla="*/ 2291248 w 4048838"/>
              <a:gd name="connsiteY98" fmla="*/ 4364413 h 5200575"/>
              <a:gd name="connsiteX99" fmla="*/ 2290996 w 4048838"/>
              <a:gd name="connsiteY99" fmla="*/ 4365842 h 5200575"/>
              <a:gd name="connsiteX100" fmla="*/ 2290996 w 4048838"/>
              <a:gd name="connsiteY100" fmla="*/ 4470483 h 5200575"/>
              <a:gd name="connsiteX101" fmla="*/ 2161969 w 4048838"/>
              <a:gd name="connsiteY101" fmla="*/ 4599510 h 5200575"/>
              <a:gd name="connsiteX102" fmla="*/ 2161970 w 4048838"/>
              <a:gd name="connsiteY102" fmla="*/ 4599509 h 5200575"/>
              <a:gd name="connsiteX103" fmla="*/ 2032943 w 4048838"/>
              <a:gd name="connsiteY103" fmla="*/ 4470482 h 5200575"/>
              <a:gd name="connsiteX104" fmla="*/ 2032942 w 4048838"/>
              <a:gd name="connsiteY104" fmla="*/ 4487005 h 5200575"/>
              <a:gd name="connsiteX105" fmla="*/ 2022804 w 4048838"/>
              <a:gd name="connsiteY105" fmla="*/ 4436786 h 5200575"/>
              <a:gd name="connsiteX106" fmla="*/ 1903916 w 4048838"/>
              <a:gd name="connsiteY106" fmla="*/ 4357982 h 5200575"/>
              <a:gd name="connsiteX107" fmla="*/ 1785029 w 4048838"/>
              <a:gd name="connsiteY107" fmla="*/ 4436786 h 5200575"/>
              <a:gd name="connsiteX108" fmla="*/ 1775265 w 4048838"/>
              <a:gd name="connsiteY108" fmla="*/ 4485146 h 5200575"/>
              <a:gd name="connsiteX109" fmla="*/ 1775265 w 4048838"/>
              <a:gd name="connsiteY109" fmla="*/ 5071548 h 5200575"/>
              <a:gd name="connsiteX110" fmla="*/ 1646238 w 4048838"/>
              <a:gd name="connsiteY110" fmla="*/ 5200575 h 5200575"/>
              <a:gd name="connsiteX111" fmla="*/ 1646239 w 4048838"/>
              <a:gd name="connsiteY111" fmla="*/ 5200574 h 5200575"/>
              <a:gd name="connsiteX112" fmla="*/ 1517212 w 4048838"/>
              <a:gd name="connsiteY112" fmla="*/ 5071547 h 5200575"/>
              <a:gd name="connsiteX113" fmla="*/ 1517211 w 4048838"/>
              <a:gd name="connsiteY113" fmla="*/ 4174585 h 5200575"/>
              <a:gd name="connsiteX114" fmla="*/ 1507073 w 4048838"/>
              <a:gd name="connsiteY114" fmla="*/ 4124366 h 5200575"/>
              <a:gd name="connsiteX115" fmla="*/ 1388185 w 4048838"/>
              <a:gd name="connsiteY115" fmla="*/ 4045562 h 5200575"/>
              <a:gd name="connsiteX116" fmla="*/ 1269298 w 4048838"/>
              <a:gd name="connsiteY116" fmla="*/ 4124366 h 5200575"/>
              <a:gd name="connsiteX117" fmla="*/ 1265700 w 4048838"/>
              <a:gd name="connsiteY117" fmla="*/ 4142185 h 5200575"/>
              <a:gd name="connsiteX118" fmla="*/ 1265700 w 4048838"/>
              <a:gd name="connsiteY118" fmla="*/ 4451131 h 5200575"/>
              <a:gd name="connsiteX119" fmla="*/ 1136673 w 4048838"/>
              <a:gd name="connsiteY119" fmla="*/ 4580158 h 5200575"/>
              <a:gd name="connsiteX120" fmla="*/ 1136674 w 4048838"/>
              <a:gd name="connsiteY120" fmla="*/ 4580157 h 5200575"/>
              <a:gd name="connsiteX121" fmla="*/ 1007647 w 4048838"/>
              <a:gd name="connsiteY121" fmla="*/ 4451130 h 5200575"/>
              <a:gd name="connsiteX122" fmla="*/ 1007647 w 4048838"/>
              <a:gd name="connsiteY122" fmla="*/ 4404392 h 5200575"/>
              <a:gd name="connsiteX123" fmla="*/ 988978 w 4048838"/>
              <a:gd name="connsiteY123" fmla="*/ 4371850 h 5200575"/>
              <a:gd name="connsiteX124" fmla="*/ 911913 w 4048838"/>
              <a:gd name="connsiteY124" fmla="*/ 4325406 h 5200575"/>
              <a:gd name="connsiteX125" fmla="*/ 888433 w 4048838"/>
              <a:gd name="connsiteY125" fmla="*/ 4323039 h 5200575"/>
              <a:gd name="connsiteX126" fmla="*/ 888433 w 4048838"/>
              <a:gd name="connsiteY126" fmla="*/ 4322301 h 5200575"/>
              <a:gd name="connsiteX127" fmla="*/ 840363 w 4048838"/>
              <a:gd name="connsiteY127" fmla="*/ 4312597 h 5200575"/>
              <a:gd name="connsiteX128" fmla="*/ 761560 w 4048838"/>
              <a:gd name="connsiteY128" fmla="*/ 4193709 h 5200575"/>
              <a:gd name="connsiteX129" fmla="*/ 761560 w 4048838"/>
              <a:gd name="connsiteY129" fmla="*/ 4079725 h 5200575"/>
              <a:gd name="connsiteX130" fmla="*/ 753171 w 4048838"/>
              <a:gd name="connsiteY130" fmla="*/ 4038175 h 5200575"/>
              <a:gd name="connsiteX131" fmla="*/ 634284 w 4048838"/>
              <a:gd name="connsiteY131" fmla="*/ 3959371 h 5200575"/>
              <a:gd name="connsiteX132" fmla="*/ 515397 w 4048838"/>
              <a:gd name="connsiteY132" fmla="*/ 4038175 h 5200575"/>
              <a:gd name="connsiteX133" fmla="*/ 513207 w 4048838"/>
              <a:gd name="connsiteY133" fmla="*/ 4049020 h 5200575"/>
              <a:gd name="connsiteX134" fmla="*/ 513207 w 4048838"/>
              <a:gd name="connsiteY134" fmla="*/ 4202423 h 5200575"/>
              <a:gd name="connsiteX135" fmla="*/ 434404 w 4048838"/>
              <a:gd name="connsiteY135" fmla="*/ 4321311 h 5200575"/>
              <a:gd name="connsiteX136" fmla="*/ 386334 w 4048838"/>
              <a:gd name="connsiteY136" fmla="*/ 4331015 h 5200575"/>
              <a:gd name="connsiteX137" fmla="*/ 386334 w 4048838"/>
              <a:gd name="connsiteY137" fmla="*/ 4331753 h 5200575"/>
              <a:gd name="connsiteX138" fmla="*/ 362854 w 4048838"/>
              <a:gd name="connsiteY138" fmla="*/ 4334120 h 5200575"/>
              <a:gd name="connsiteX139" fmla="*/ 263125 w 4048838"/>
              <a:gd name="connsiteY139" fmla="*/ 4420069 h 5200575"/>
              <a:gd name="connsiteX140" fmla="*/ 260921 w 4048838"/>
              <a:gd name="connsiteY140" fmla="*/ 4432559 h 5200575"/>
              <a:gd name="connsiteX141" fmla="*/ 260921 w 4048838"/>
              <a:gd name="connsiteY141" fmla="*/ 4566467 h 5200575"/>
              <a:gd name="connsiteX142" fmla="*/ 131894 w 4048838"/>
              <a:gd name="connsiteY142" fmla="*/ 4695494 h 5200575"/>
              <a:gd name="connsiteX143" fmla="*/ 131895 w 4048838"/>
              <a:gd name="connsiteY143" fmla="*/ 4695493 h 5200575"/>
              <a:gd name="connsiteX144" fmla="*/ 2868 w 4048838"/>
              <a:gd name="connsiteY144" fmla="*/ 4566466 h 5200575"/>
              <a:gd name="connsiteX145" fmla="*/ 2868 w 4048838"/>
              <a:gd name="connsiteY145" fmla="*/ 4201212 h 5200575"/>
              <a:gd name="connsiteX146" fmla="*/ 664 w 4048838"/>
              <a:gd name="connsiteY146" fmla="*/ 4188722 h 5200575"/>
              <a:gd name="connsiteX147" fmla="*/ 0 w 4048838"/>
              <a:gd name="connsiteY147" fmla="*/ 4187443 h 5200575"/>
              <a:gd name="connsiteX148" fmla="*/ 0 w 4048838"/>
              <a:gd name="connsiteY148" fmla="*/ 693683 h 5200575"/>
              <a:gd name="connsiteX149" fmla="*/ 90123 w 4048838"/>
              <a:gd name="connsiteY149" fmla="*/ 693683 h 5200575"/>
              <a:gd name="connsiteX150" fmla="*/ 134300 w 4048838"/>
              <a:gd name="connsiteY150" fmla="*/ 702601 h 5200575"/>
              <a:gd name="connsiteX151" fmla="*/ 134300 w 4048838"/>
              <a:gd name="connsiteY151" fmla="*/ 703339 h 5200575"/>
              <a:gd name="connsiteX152" fmla="*/ 157780 w 4048838"/>
              <a:gd name="connsiteY152" fmla="*/ 705706 h 5200575"/>
              <a:gd name="connsiteX153" fmla="*/ 257509 w 4048838"/>
              <a:gd name="connsiteY153" fmla="*/ 791655 h 5200575"/>
              <a:gd name="connsiteX154" fmla="*/ 257760 w 4048838"/>
              <a:gd name="connsiteY154" fmla="*/ 793078 h 5200575"/>
              <a:gd name="connsiteX155" fmla="*/ 257760 w 4048838"/>
              <a:gd name="connsiteY155" fmla="*/ 1061403 h 5200575"/>
              <a:gd name="connsiteX156" fmla="*/ 386787 w 4048838"/>
              <a:gd name="connsiteY156" fmla="*/ 1190430 h 5200575"/>
              <a:gd name="connsiteX157" fmla="*/ 386786 w 4048838"/>
              <a:gd name="connsiteY157" fmla="*/ 1190429 h 5200575"/>
              <a:gd name="connsiteX158" fmla="*/ 515813 w 4048838"/>
              <a:gd name="connsiteY158" fmla="*/ 1061402 h 5200575"/>
              <a:gd name="connsiteX159" fmla="*/ 515813 w 4048838"/>
              <a:gd name="connsiteY159" fmla="*/ 781383 h 5200575"/>
              <a:gd name="connsiteX160" fmla="*/ 517816 w 4048838"/>
              <a:gd name="connsiteY160" fmla="*/ 770032 h 5200575"/>
              <a:gd name="connsiteX161" fmla="*/ 617545 w 4048838"/>
              <a:gd name="connsiteY161" fmla="*/ 684083 h 5200575"/>
              <a:gd name="connsiteX162" fmla="*/ 641025 w 4048838"/>
              <a:gd name="connsiteY162" fmla="*/ 681716 h 5200575"/>
              <a:gd name="connsiteX163" fmla="*/ 641025 w 4048838"/>
              <a:gd name="connsiteY163" fmla="*/ 680978 h 5200575"/>
              <a:gd name="connsiteX164" fmla="*/ 689095 w 4048838"/>
              <a:gd name="connsiteY164" fmla="*/ 671274 h 5200575"/>
              <a:gd name="connsiteX165" fmla="*/ 767898 w 4048838"/>
              <a:gd name="connsiteY165" fmla="*/ 552386 h 5200575"/>
              <a:gd name="connsiteX166" fmla="*/ 767898 w 4048838"/>
              <a:gd name="connsiteY166" fmla="*/ 462256 h 5200575"/>
              <a:gd name="connsiteX167" fmla="*/ 776287 w 4048838"/>
              <a:gd name="connsiteY167" fmla="*/ 420706 h 5200575"/>
              <a:gd name="connsiteX168" fmla="*/ 895174 w 4048838"/>
              <a:gd name="connsiteY168" fmla="*/ 341902 h 5200575"/>
              <a:gd name="connsiteX169" fmla="*/ 1014061 w 4048838"/>
              <a:gd name="connsiteY169" fmla="*/ 420706 h 5200575"/>
              <a:gd name="connsiteX170" fmla="*/ 1016251 w 4048838"/>
              <a:gd name="connsiteY170" fmla="*/ 431550 h 5200575"/>
              <a:gd name="connsiteX171" fmla="*/ 1016251 w 4048838"/>
              <a:gd name="connsiteY171" fmla="*/ 672420 h 5200575"/>
              <a:gd name="connsiteX172" fmla="*/ 1095054 w 4048838"/>
              <a:gd name="connsiteY172" fmla="*/ 791308 h 5200575"/>
              <a:gd name="connsiteX173" fmla="*/ 1143124 w 4048838"/>
              <a:gd name="connsiteY173" fmla="*/ 801012 h 5200575"/>
              <a:gd name="connsiteX174" fmla="*/ 1143124 w 4048838"/>
              <a:gd name="connsiteY174" fmla="*/ 801750 h 5200575"/>
              <a:gd name="connsiteX175" fmla="*/ 1166604 w 4048838"/>
              <a:gd name="connsiteY175" fmla="*/ 804117 h 5200575"/>
              <a:gd name="connsiteX176" fmla="*/ 1266333 w 4048838"/>
              <a:gd name="connsiteY176" fmla="*/ 890066 h 5200575"/>
              <a:gd name="connsiteX177" fmla="*/ 1266585 w 4048838"/>
              <a:gd name="connsiteY177" fmla="*/ 891495 h 5200575"/>
              <a:gd name="connsiteX178" fmla="*/ 1266585 w 4048838"/>
              <a:gd name="connsiteY178" fmla="*/ 996136 h 5200575"/>
              <a:gd name="connsiteX179" fmla="*/ 1395612 w 4048838"/>
              <a:gd name="connsiteY179" fmla="*/ 1125163 h 5200575"/>
              <a:gd name="connsiteX180" fmla="*/ 1395611 w 4048838"/>
              <a:gd name="connsiteY180" fmla="*/ 1125162 h 5200575"/>
              <a:gd name="connsiteX181" fmla="*/ 1524638 w 4048838"/>
              <a:gd name="connsiteY181" fmla="*/ 996135 h 5200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4048838" h="5200575">
                <a:moveTo>
                  <a:pt x="1524638" y="996135"/>
                </a:moveTo>
                <a:cubicBezTo>
                  <a:pt x="1546143" y="977384"/>
                  <a:pt x="1522949" y="1018274"/>
                  <a:pt x="1524639" y="1012658"/>
                </a:cubicBezTo>
                <a:lnTo>
                  <a:pt x="1534777" y="962439"/>
                </a:lnTo>
                <a:cubicBezTo>
                  <a:pt x="1554365" y="916129"/>
                  <a:pt x="1600220" y="883635"/>
                  <a:pt x="1653665" y="883635"/>
                </a:cubicBezTo>
                <a:cubicBezTo>
                  <a:pt x="1707110" y="883635"/>
                  <a:pt x="1752965" y="916129"/>
                  <a:pt x="1772552" y="962439"/>
                </a:cubicBezTo>
                <a:lnTo>
                  <a:pt x="1782316" y="1010799"/>
                </a:lnTo>
                <a:lnTo>
                  <a:pt x="1782316" y="1597201"/>
                </a:lnTo>
                <a:cubicBezTo>
                  <a:pt x="1782316" y="1668461"/>
                  <a:pt x="1840083" y="1726228"/>
                  <a:pt x="1911343" y="1726228"/>
                </a:cubicBezTo>
                <a:lnTo>
                  <a:pt x="1911342" y="1726227"/>
                </a:lnTo>
                <a:cubicBezTo>
                  <a:pt x="1982602" y="1726227"/>
                  <a:pt x="2040369" y="1668460"/>
                  <a:pt x="2040369" y="1597200"/>
                </a:cubicBezTo>
                <a:cubicBezTo>
                  <a:pt x="2040369" y="1298213"/>
                  <a:pt x="2040370" y="999225"/>
                  <a:pt x="2040370" y="700238"/>
                </a:cubicBezTo>
                <a:lnTo>
                  <a:pt x="2050508" y="650019"/>
                </a:lnTo>
                <a:cubicBezTo>
                  <a:pt x="2070096" y="603709"/>
                  <a:pt x="2115951" y="571215"/>
                  <a:pt x="2169396" y="571215"/>
                </a:cubicBezTo>
                <a:cubicBezTo>
                  <a:pt x="2222841" y="571215"/>
                  <a:pt x="2268696" y="603709"/>
                  <a:pt x="2288283" y="650019"/>
                </a:cubicBezTo>
                <a:lnTo>
                  <a:pt x="2291881" y="667838"/>
                </a:lnTo>
                <a:lnTo>
                  <a:pt x="2291881" y="976784"/>
                </a:lnTo>
                <a:cubicBezTo>
                  <a:pt x="2291881" y="1048044"/>
                  <a:pt x="2349648" y="1105811"/>
                  <a:pt x="2420908" y="1105811"/>
                </a:cubicBezTo>
                <a:lnTo>
                  <a:pt x="2420907" y="1105810"/>
                </a:lnTo>
                <a:cubicBezTo>
                  <a:pt x="2492167" y="1105810"/>
                  <a:pt x="2549934" y="1048043"/>
                  <a:pt x="2549934" y="976783"/>
                </a:cubicBezTo>
                <a:lnTo>
                  <a:pt x="2549934" y="930045"/>
                </a:lnTo>
                <a:lnTo>
                  <a:pt x="2568603" y="897503"/>
                </a:lnTo>
                <a:cubicBezTo>
                  <a:pt x="2587887" y="874137"/>
                  <a:pt x="2614869" y="857361"/>
                  <a:pt x="2645668" y="851059"/>
                </a:cubicBezTo>
                <a:lnTo>
                  <a:pt x="2669148" y="848692"/>
                </a:lnTo>
                <a:lnTo>
                  <a:pt x="2669148" y="847954"/>
                </a:lnTo>
                <a:lnTo>
                  <a:pt x="2717218" y="838250"/>
                </a:lnTo>
                <a:cubicBezTo>
                  <a:pt x="2763527" y="818662"/>
                  <a:pt x="2796021" y="772807"/>
                  <a:pt x="2796021" y="719362"/>
                </a:cubicBezTo>
                <a:lnTo>
                  <a:pt x="2796021" y="605378"/>
                </a:lnTo>
                <a:lnTo>
                  <a:pt x="2804410" y="563828"/>
                </a:lnTo>
                <a:cubicBezTo>
                  <a:pt x="2823997" y="517518"/>
                  <a:pt x="2869852" y="485024"/>
                  <a:pt x="2923297" y="485024"/>
                </a:cubicBezTo>
                <a:cubicBezTo>
                  <a:pt x="2976742" y="485024"/>
                  <a:pt x="3022597" y="517518"/>
                  <a:pt x="3042184" y="563828"/>
                </a:cubicBezTo>
                <a:lnTo>
                  <a:pt x="3044374" y="574673"/>
                </a:lnTo>
                <a:lnTo>
                  <a:pt x="3044374" y="728076"/>
                </a:lnTo>
                <a:cubicBezTo>
                  <a:pt x="3044374" y="781521"/>
                  <a:pt x="3076868" y="827376"/>
                  <a:pt x="3123177" y="846964"/>
                </a:cubicBezTo>
                <a:lnTo>
                  <a:pt x="3171247" y="856668"/>
                </a:lnTo>
                <a:lnTo>
                  <a:pt x="3171247" y="857406"/>
                </a:lnTo>
                <a:lnTo>
                  <a:pt x="3194727" y="859773"/>
                </a:lnTo>
                <a:cubicBezTo>
                  <a:pt x="3240925" y="869226"/>
                  <a:pt x="3278537" y="902246"/>
                  <a:pt x="3294455" y="945722"/>
                </a:cubicBezTo>
                <a:lnTo>
                  <a:pt x="3296659" y="958212"/>
                </a:lnTo>
                <a:lnTo>
                  <a:pt x="3296659" y="1092120"/>
                </a:lnTo>
                <a:cubicBezTo>
                  <a:pt x="3296659" y="1163380"/>
                  <a:pt x="3354426" y="1221147"/>
                  <a:pt x="3425686" y="1221147"/>
                </a:cubicBezTo>
                <a:lnTo>
                  <a:pt x="3425685" y="1221146"/>
                </a:lnTo>
                <a:cubicBezTo>
                  <a:pt x="3496945" y="1221146"/>
                  <a:pt x="3554712" y="1163379"/>
                  <a:pt x="3554712" y="1092119"/>
                </a:cubicBezTo>
                <a:lnTo>
                  <a:pt x="3554712" y="726865"/>
                </a:lnTo>
                <a:lnTo>
                  <a:pt x="3556916" y="714375"/>
                </a:lnTo>
                <a:cubicBezTo>
                  <a:pt x="3572835" y="670899"/>
                  <a:pt x="3610447" y="637879"/>
                  <a:pt x="3656645" y="628426"/>
                </a:cubicBezTo>
                <a:lnTo>
                  <a:pt x="3680125" y="626059"/>
                </a:lnTo>
                <a:lnTo>
                  <a:pt x="3680125" y="625321"/>
                </a:lnTo>
                <a:lnTo>
                  <a:pt x="3728195" y="615617"/>
                </a:lnTo>
                <a:cubicBezTo>
                  <a:pt x="3774504" y="596029"/>
                  <a:pt x="3806998" y="550174"/>
                  <a:pt x="3806998" y="496729"/>
                </a:cubicBezTo>
                <a:lnTo>
                  <a:pt x="3806998" y="120354"/>
                </a:lnTo>
                <a:lnTo>
                  <a:pt x="3815387" y="78804"/>
                </a:lnTo>
                <a:cubicBezTo>
                  <a:pt x="3834974" y="32494"/>
                  <a:pt x="3880829" y="0"/>
                  <a:pt x="3934274" y="0"/>
                </a:cubicBezTo>
                <a:cubicBezTo>
                  <a:pt x="3974358" y="0"/>
                  <a:pt x="4010172" y="18278"/>
                  <a:pt x="4033837" y="46954"/>
                </a:cubicBezTo>
                <a:lnTo>
                  <a:pt x="4047851" y="70052"/>
                </a:lnTo>
                <a:lnTo>
                  <a:pt x="4047851" y="1915988"/>
                </a:lnTo>
                <a:lnTo>
                  <a:pt x="4048838" y="1915988"/>
                </a:lnTo>
                <a:lnTo>
                  <a:pt x="4048838" y="2992458"/>
                </a:lnTo>
                <a:cubicBezTo>
                  <a:pt x="4048838" y="3045903"/>
                  <a:pt x="4016344" y="3091758"/>
                  <a:pt x="3970035" y="3111346"/>
                </a:cubicBezTo>
                <a:lnTo>
                  <a:pt x="3921965" y="3121050"/>
                </a:lnTo>
                <a:lnTo>
                  <a:pt x="3921965" y="3121788"/>
                </a:lnTo>
                <a:lnTo>
                  <a:pt x="3898485" y="3124155"/>
                </a:lnTo>
                <a:cubicBezTo>
                  <a:pt x="3867686" y="3130457"/>
                  <a:pt x="3840704" y="3147233"/>
                  <a:pt x="3821421" y="3170599"/>
                </a:cubicBezTo>
                <a:lnTo>
                  <a:pt x="3800256" y="3207490"/>
                </a:lnTo>
                <a:lnTo>
                  <a:pt x="3800256" y="3270804"/>
                </a:lnTo>
                <a:cubicBezTo>
                  <a:pt x="3800256" y="3324249"/>
                  <a:pt x="3767762" y="3370104"/>
                  <a:pt x="3721453" y="3389692"/>
                </a:cubicBezTo>
                <a:lnTo>
                  <a:pt x="3673383" y="3399396"/>
                </a:lnTo>
                <a:lnTo>
                  <a:pt x="3673383" y="3400134"/>
                </a:lnTo>
                <a:lnTo>
                  <a:pt x="3649903" y="3402501"/>
                </a:lnTo>
                <a:cubicBezTo>
                  <a:pt x="3603705" y="3411954"/>
                  <a:pt x="3566093" y="3444974"/>
                  <a:pt x="3550174" y="3488450"/>
                </a:cubicBezTo>
                <a:cubicBezTo>
                  <a:pt x="3550167" y="3488488"/>
                  <a:pt x="3550161" y="3488525"/>
                  <a:pt x="3550154" y="3488563"/>
                </a:cubicBezTo>
                <a:lnTo>
                  <a:pt x="3550154" y="4048356"/>
                </a:lnTo>
                <a:cubicBezTo>
                  <a:pt x="3550154" y="4101801"/>
                  <a:pt x="3517660" y="4147656"/>
                  <a:pt x="3471351" y="4167244"/>
                </a:cubicBezTo>
                <a:lnTo>
                  <a:pt x="3423281" y="4176948"/>
                </a:lnTo>
                <a:lnTo>
                  <a:pt x="3423281" y="4177686"/>
                </a:lnTo>
                <a:lnTo>
                  <a:pt x="3399801" y="4180053"/>
                </a:lnTo>
                <a:cubicBezTo>
                  <a:pt x="3353603" y="4189506"/>
                  <a:pt x="3315991" y="4222526"/>
                  <a:pt x="3300072" y="4266002"/>
                </a:cubicBezTo>
                <a:cubicBezTo>
                  <a:pt x="3299988" y="4266476"/>
                  <a:pt x="3299905" y="4266951"/>
                  <a:pt x="3299821" y="4267425"/>
                </a:cubicBezTo>
                <a:lnTo>
                  <a:pt x="3299821" y="4535750"/>
                </a:lnTo>
                <a:cubicBezTo>
                  <a:pt x="3299821" y="4607010"/>
                  <a:pt x="3242054" y="4664777"/>
                  <a:pt x="3170794" y="4664777"/>
                </a:cubicBezTo>
                <a:lnTo>
                  <a:pt x="3170795" y="4664776"/>
                </a:lnTo>
                <a:cubicBezTo>
                  <a:pt x="3099535" y="4664776"/>
                  <a:pt x="3041768" y="4607009"/>
                  <a:pt x="3041768" y="4535749"/>
                </a:cubicBezTo>
                <a:lnTo>
                  <a:pt x="3041768" y="4255730"/>
                </a:lnTo>
                <a:lnTo>
                  <a:pt x="3039765" y="4244379"/>
                </a:lnTo>
                <a:cubicBezTo>
                  <a:pt x="3023846" y="4200903"/>
                  <a:pt x="2986234" y="4167883"/>
                  <a:pt x="2940036" y="4158430"/>
                </a:cubicBezTo>
                <a:lnTo>
                  <a:pt x="2916556" y="4156063"/>
                </a:lnTo>
                <a:lnTo>
                  <a:pt x="2916556" y="4155325"/>
                </a:lnTo>
                <a:lnTo>
                  <a:pt x="2868486" y="4145621"/>
                </a:lnTo>
                <a:cubicBezTo>
                  <a:pt x="2822177" y="4126033"/>
                  <a:pt x="2789683" y="4080178"/>
                  <a:pt x="2789683" y="4026733"/>
                </a:cubicBezTo>
                <a:lnTo>
                  <a:pt x="2789683" y="3936603"/>
                </a:lnTo>
                <a:lnTo>
                  <a:pt x="2781294" y="3895053"/>
                </a:lnTo>
                <a:cubicBezTo>
                  <a:pt x="2761707" y="3848743"/>
                  <a:pt x="2715852" y="3816249"/>
                  <a:pt x="2662407" y="3816249"/>
                </a:cubicBezTo>
                <a:cubicBezTo>
                  <a:pt x="2608962" y="3816249"/>
                  <a:pt x="2563107" y="3848743"/>
                  <a:pt x="2543520" y="3895053"/>
                </a:cubicBezTo>
                <a:lnTo>
                  <a:pt x="2541330" y="3905897"/>
                </a:lnTo>
                <a:lnTo>
                  <a:pt x="2541330" y="4146767"/>
                </a:lnTo>
                <a:cubicBezTo>
                  <a:pt x="2541330" y="4200212"/>
                  <a:pt x="2508836" y="4246067"/>
                  <a:pt x="2462527" y="4265655"/>
                </a:cubicBezTo>
                <a:lnTo>
                  <a:pt x="2414457" y="4275359"/>
                </a:lnTo>
                <a:lnTo>
                  <a:pt x="2414457" y="4276097"/>
                </a:lnTo>
                <a:lnTo>
                  <a:pt x="2390977" y="4278464"/>
                </a:lnTo>
                <a:cubicBezTo>
                  <a:pt x="2344780" y="4287917"/>
                  <a:pt x="2307167" y="4320937"/>
                  <a:pt x="2291248" y="4364413"/>
                </a:cubicBezTo>
                <a:lnTo>
                  <a:pt x="2290996" y="4365842"/>
                </a:lnTo>
                <a:lnTo>
                  <a:pt x="2290996" y="4470483"/>
                </a:lnTo>
                <a:cubicBezTo>
                  <a:pt x="2290996" y="4541743"/>
                  <a:pt x="2233229" y="4599510"/>
                  <a:pt x="2161969" y="4599510"/>
                </a:cubicBezTo>
                <a:lnTo>
                  <a:pt x="2161970" y="4599509"/>
                </a:lnTo>
                <a:cubicBezTo>
                  <a:pt x="2090710" y="4599509"/>
                  <a:pt x="2032943" y="4541742"/>
                  <a:pt x="2032943" y="4470482"/>
                </a:cubicBezTo>
                <a:cubicBezTo>
                  <a:pt x="2032943" y="4475990"/>
                  <a:pt x="2032942" y="4481497"/>
                  <a:pt x="2032942" y="4487005"/>
                </a:cubicBezTo>
                <a:lnTo>
                  <a:pt x="2022804" y="4436786"/>
                </a:lnTo>
                <a:cubicBezTo>
                  <a:pt x="2003216" y="4390476"/>
                  <a:pt x="1957361" y="4357982"/>
                  <a:pt x="1903916" y="4357982"/>
                </a:cubicBezTo>
                <a:cubicBezTo>
                  <a:pt x="1850471" y="4357982"/>
                  <a:pt x="1804616" y="4390476"/>
                  <a:pt x="1785029" y="4436786"/>
                </a:cubicBezTo>
                <a:lnTo>
                  <a:pt x="1775265" y="4485146"/>
                </a:lnTo>
                <a:lnTo>
                  <a:pt x="1775265" y="5071548"/>
                </a:lnTo>
                <a:cubicBezTo>
                  <a:pt x="1775265" y="5142808"/>
                  <a:pt x="1717498" y="5200575"/>
                  <a:pt x="1646238" y="5200575"/>
                </a:cubicBezTo>
                <a:lnTo>
                  <a:pt x="1646239" y="5200574"/>
                </a:lnTo>
                <a:cubicBezTo>
                  <a:pt x="1574979" y="5200574"/>
                  <a:pt x="1517212" y="5142807"/>
                  <a:pt x="1517212" y="5071547"/>
                </a:cubicBezTo>
                <a:cubicBezTo>
                  <a:pt x="1517212" y="4772560"/>
                  <a:pt x="1517211" y="4473572"/>
                  <a:pt x="1517211" y="4174585"/>
                </a:cubicBezTo>
                <a:lnTo>
                  <a:pt x="1507073" y="4124366"/>
                </a:lnTo>
                <a:cubicBezTo>
                  <a:pt x="1487485" y="4078056"/>
                  <a:pt x="1441630" y="4045562"/>
                  <a:pt x="1388185" y="4045562"/>
                </a:cubicBezTo>
                <a:cubicBezTo>
                  <a:pt x="1334740" y="4045562"/>
                  <a:pt x="1288885" y="4078056"/>
                  <a:pt x="1269298" y="4124366"/>
                </a:cubicBezTo>
                <a:lnTo>
                  <a:pt x="1265700" y="4142185"/>
                </a:lnTo>
                <a:lnTo>
                  <a:pt x="1265700" y="4451131"/>
                </a:lnTo>
                <a:cubicBezTo>
                  <a:pt x="1265700" y="4522391"/>
                  <a:pt x="1207933" y="4580158"/>
                  <a:pt x="1136673" y="4580158"/>
                </a:cubicBezTo>
                <a:lnTo>
                  <a:pt x="1136674" y="4580157"/>
                </a:lnTo>
                <a:cubicBezTo>
                  <a:pt x="1065414" y="4580157"/>
                  <a:pt x="1007647" y="4522390"/>
                  <a:pt x="1007647" y="4451130"/>
                </a:cubicBezTo>
                <a:lnTo>
                  <a:pt x="1007647" y="4404392"/>
                </a:lnTo>
                <a:lnTo>
                  <a:pt x="988978" y="4371850"/>
                </a:lnTo>
                <a:cubicBezTo>
                  <a:pt x="969694" y="4348484"/>
                  <a:pt x="942712" y="4331708"/>
                  <a:pt x="911913" y="4325406"/>
                </a:cubicBezTo>
                <a:lnTo>
                  <a:pt x="888433" y="4323039"/>
                </a:lnTo>
                <a:lnTo>
                  <a:pt x="888433" y="4322301"/>
                </a:lnTo>
                <a:lnTo>
                  <a:pt x="840363" y="4312597"/>
                </a:lnTo>
                <a:cubicBezTo>
                  <a:pt x="794054" y="4293009"/>
                  <a:pt x="761560" y="4247154"/>
                  <a:pt x="761560" y="4193709"/>
                </a:cubicBezTo>
                <a:lnTo>
                  <a:pt x="761560" y="4079725"/>
                </a:lnTo>
                <a:lnTo>
                  <a:pt x="753171" y="4038175"/>
                </a:lnTo>
                <a:cubicBezTo>
                  <a:pt x="733584" y="3991865"/>
                  <a:pt x="687729" y="3959371"/>
                  <a:pt x="634284" y="3959371"/>
                </a:cubicBezTo>
                <a:cubicBezTo>
                  <a:pt x="580839" y="3959371"/>
                  <a:pt x="534984" y="3991865"/>
                  <a:pt x="515397" y="4038175"/>
                </a:cubicBezTo>
                <a:lnTo>
                  <a:pt x="513207" y="4049020"/>
                </a:lnTo>
                <a:lnTo>
                  <a:pt x="513207" y="4202423"/>
                </a:lnTo>
                <a:cubicBezTo>
                  <a:pt x="513207" y="4255868"/>
                  <a:pt x="480713" y="4301723"/>
                  <a:pt x="434404" y="4321311"/>
                </a:cubicBezTo>
                <a:lnTo>
                  <a:pt x="386334" y="4331015"/>
                </a:lnTo>
                <a:lnTo>
                  <a:pt x="386334" y="4331753"/>
                </a:lnTo>
                <a:lnTo>
                  <a:pt x="362854" y="4334120"/>
                </a:lnTo>
                <a:cubicBezTo>
                  <a:pt x="316656" y="4343573"/>
                  <a:pt x="279044" y="4376593"/>
                  <a:pt x="263125" y="4420069"/>
                </a:cubicBezTo>
                <a:lnTo>
                  <a:pt x="260921" y="4432559"/>
                </a:lnTo>
                <a:lnTo>
                  <a:pt x="260921" y="4566467"/>
                </a:lnTo>
                <a:cubicBezTo>
                  <a:pt x="260921" y="4637727"/>
                  <a:pt x="203154" y="4695494"/>
                  <a:pt x="131894" y="4695494"/>
                </a:cubicBezTo>
                <a:lnTo>
                  <a:pt x="131895" y="4695493"/>
                </a:lnTo>
                <a:cubicBezTo>
                  <a:pt x="60635" y="4695493"/>
                  <a:pt x="2868" y="4637726"/>
                  <a:pt x="2868" y="4566466"/>
                </a:cubicBezTo>
                <a:lnTo>
                  <a:pt x="2868" y="4201212"/>
                </a:lnTo>
                <a:lnTo>
                  <a:pt x="664" y="4188722"/>
                </a:lnTo>
                <a:lnTo>
                  <a:pt x="0" y="4187443"/>
                </a:lnTo>
                <a:lnTo>
                  <a:pt x="0" y="693683"/>
                </a:lnTo>
                <a:lnTo>
                  <a:pt x="90123" y="693683"/>
                </a:lnTo>
                <a:lnTo>
                  <a:pt x="134300" y="702601"/>
                </a:lnTo>
                <a:lnTo>
                  <a:pt x="134300" y="703339"/>
                </a:lnTo>
                <a:lnTo>
                  <a:pt x="157780" y="705706"/>
                </a:lnTo>
                <a:cubicBezTo>
                  <a:pt x="203978" y="715159"/>
                  <a:pt x="241590" y="748179"/>
                  <a:pt x="257509" y="791655"/>
                </a:cubicBezTo>
                <a:cubicBezTo>
                  <a:pt x="257593" y="792129"/>
                  <a:pt x="257676" y="792604"/>
                  <a:pt x="257760" y="793078"/>
                </a:cubicBezTo>
                <a:lnTo>
                  <a:pt x="257760" y="1061403"/>
                </a:lnTo>
                <a:cubicBezTo>
                  <a:pt x="257760" y="1132663"/>
                  <a:pt x="315527" y="1190430"/>
                  <a:pt x="386787" y="1190430"/>
                </a:cubicBezTo>
                <a:lnTo>
                  <a:pt x="386786" y="1190429"/>
                </a:lnTo>
                <a:cubicBezTo>
                  <a:pt x="458046" y="1190429"/>
                  <a:pt x="515813" y="1132662"/>
                  <a:pt x="515813" y="1061402"/>
                </a:cubicBezTo>
                <a:lnTo>
                  <a:pt x="515813" y="781383"/>
                </a:lnTo>
                <a:lnTo>
                  <a:pt x="517816" y="770032"/>
                </a:lnTo>
                <a:cubicBezTo>
                  <a:pt x="533735" y="726556"/>
                  <a:pt x="571347" y="693536"/>
                  <a:pt x="617545" y="684083"/>
                </a:cubicBezTo>
                <a:lnTo>
                  <a:pt x="641025" y="681716"/>
                </a:lnTo>
                <a:lnTo>
                  <a:pt x="641025" y="680978"/>
                </a:lnTo>
                <a:lnTo>
                  <a:pt x="689095" y="671274"/>
                </a:lnTo>
                <a:cubicBezTo>
                  <a:pt x="735404" y="651686"/>
                  <a:pt x="767898" y="605831"/>
                  <a:pt x="767898" y="552386"/>
                </a:cubicBezTo>
                <a:lnTo>
                  <a:pt x="767898" y="462256"/>
                </a:lnTo>
                <a:lnTo>
                  <a:pt x="776287" y="420706"/>
                </a:lnTo>
                <a:cubicBezTo>
                  <a:pt x="795874" y="374396"/>
                  <a:pt x="841729" y="341902"/>
                  <a:pt x="895174" y="341902"/>
                </a:cubicBezTo>
                <a:cubicBezTo>
                  <a:pt x="948619" y="341902"/>
                  <a:pt x="994474" y="374396"/>
                  <a:pt x="1014061" y="420706"/>
                </a:cubicBezTo>
                <a:lnTo>
                  <a:pt x="1016251" y="431550"/>
                </a:lnTo>
                <a:lnTo>
                  <a:pt x="1016251" y="672420"/>
                </a:lnTo>
                <a:cubicBezTo>
                  <a:pt x="1016251" y="725865"/>
                  <a:pt x="1048745" y="771720"/>
                  <a:pt x="1095054" y="791308"/>
                </a:cubicBezTo>
                <a:lnTo>
                  <a:pt x="1143124" y="801012"/>
                </a:lnTo>
                <a:lnTo>
                  <a:pt x="1143124" y="801750"/>
                </a:lnTo>
                <a:lnTo>
                  <a:pt x="1166604" y="804117"/>
                </a:lnTo>
                <a:cubicBezTo>
                  <a:pt x="1212801" y="813570"/>
                  <a:pt x="1250414" y="846590"/>
                  <a:pt x="1266333" y="890066"/>
                </a:cubicBezTo>
                <a:lnTo>
                  <a:pt x="1266585" y="891495"/>
                </a:lnTo>
                <a:lnTo>
                  <a:pt x="1266585" y="996136"/>
                </a:lnTo>
                <a:cubicBezTo>
                  <a:pt x="1266585" y="1067396"/>
                  <a:pt x="1324352" y="1125163"/>
                  <a:pt x="1395612" y="1125163"/>
                </a:cubicBezTo>
                <a:lnTo>
                  <a:pt x="1395611" y="1125162"/>
                </a:lnTo>
                <a:cubicBezTo>
                  <a:pt x="1466871" y="1125162"/>
                  <a:pt x="1524638" y="1067395"/>
                  <a:pt x="1524638" y="996135"/>
                </a:cubicBezTo>
                <a:close/>
              </a:path>
            </a:pathLst>
          </a:custGeom>
        </p:spPr>
        <p:txBody>
          <a:bodyPr wrap="square" anchor="ctr">
            <a:noAutofit/>
          </a:bodyPr>
          <a:lstStyle>
            <a:lvl1pPr marL="0" indent="0" algn="ctr">
              <a:buNone/>
              <a:defRPr sz="1707"/>
            </a:lvl1pPr>
          </a:lstStyle>
          <a:p>
            <a:r>
              <a:rPr lang="en-US"/>
              <a:t>Click icon to add picture</a:t>
            </a:r>
            <a:endParaRPr lang="es-ES_tradnl" dirty="0"/>
          </a:p>
        </p:txBody>
      </p:sp>
      <p:sp>
        <p:nvSpPr>
          <p:cNvPr id="3" name="Marcador de texto 2"/>
          <p:cNvSpPr>
            <a:spLocks noGrp="1"/>
          </p:cNvSpPr>
          <p:nvPr>
            <p:ph type="body" sz="quarter" idx="12" hasCustomPrompt="1"/>
          </p:nvPr>
        </p:nvSpPr>
        <p:spPr>
          <a:xfrm>
            <a:off x="6502400" y="1407664"/>
            <a:ext cx="5836356" cy="1094080"/>
          </a:xfrm>
          <a:prstGeom prst="rect">
            <a:avLst/>
          </a:prstGeom>
        </p:spPr>
        <p:txBody>
          <a:bodyPr lIns="0"/>
          <a:lstStyle>
            <a:lvl1pPr marL="0" indent="0">
              <a:buNone/>
              <a:defRPr sz="5689" b="0" i="0">
                <a:solidFill>
                  <a:schemeClr val="tx1">
                    <a:lumMod val="50000"/>
                    <a:lumOff val="50000"/>
                  </a:schemeClr>
                </a:solidFill>
                <a:latin typeface="Raleway Light" charset="0"/>
                <a:ea typeface="Raleway Light" charset="0"/>
                <a:cs typeface="Raleway Light" charset="0"/>
              </a:defRPr>
            </a:lvl1pPr>
            <a:lvl2pPr marL="650244" indent="0">
              <a:buNone/>
              <a:defRPr sz="5689" b="0" i="0">
                <a:latin typeface="Raleway Light" charset="0"/>
                <a:ea typeface="Raleway Light" charset="0"/>
                <a:cs typeface="Raleway Light" charset="0"/>
              </a:defRPr>
            </a:lvl2pPr>
            <a:lvl3pPr marL="1300489" indent="0">
              <a:buNone/>
              <a:defRPr sz="5689" b="0" i="0">
                <a:latin typeface="Raleway Light" charset="0"/>
                <a:ea typeface="Raleway Light" charset="0"/>
                <a:cs typeface="Raleway Light" charset="0"/>
              </a:defRPr>
            </a:lvl3pPr>
            <a:lvl4pPr marL="1950732" indent="0">
              <a:buNone/>
              <a:defRPr sz="5689" b="0" i="0">
                <a:latin typeface="Raleway Light" charset="0"/>
                <a:ea typeface="Raleway Light" charset="0"/>
                <a:cs typeface="Raleway Light" charset="0"/>
              </a:defRPr>
            </a:lvl4pPr>
            <a:lvl5pPr marL="2600976" indent="0">
              <a:buNone/>
              <a:defRPr sz="5689" b="0" i="0">
                <a:latin typeface="Raleway Light" charset="0"/>
                <a:ea typeface="Raleway Light" charset="0"/>
                <a:cs typeface="Raleway Light" charset="0"/>
              </a:defRPr>
            </a:lvl5pPr>
          </a:lstStyle>
          <a:p>
            <a:pPr lvl="0"/>
            <a:r>
              <a:rPr lang="es-ES_tradnl"/>
              <a:t>TITLE EXAMPLE</a:t>
            </a:r>
            <a:endParaRPr lang="es-ES_tradnl" dirty="0"/>
          </a:p>
        </p:txBody>
      </p:sp>
      <p:sp>
        <p:nvSpPr>
          <p:cNvPr id="5" name="Marcador de texto 2"/>
          <p:cNvSpPr>
            <a:spLocks noGrp="1"/>
          </p:cNvSpPr>
          <p:nvPr>
            <p:ph type="body" sz="quarter" idx="13" hasCustomPrompt="1"/>
          </p:nvPr>
        </p:nvSpPr>
        <p:spPr>
          <a:xfrm>
            <a:off x="6502400" y="2586088"/>
            <a:ext cx="5836356" cy="420693"/>
          </a:xfrm>
          <a:prstGeom prst="rect">
            <a:avLst/>
          </a:prstGeom>
        </p:spPr>
        <p:txBody>
          <a:bodyPr lIns="0"/>
          <a:lstStyle>
            <a:lvl1pPr marL="0" indent="0">
              <a:buNone/>
              <a:defRPr sz="1422" b="1" i="0" baseline="0">
                <a:solidFill>
                  <a:schemeClr val="accent2"/>
                </a:solidFill>
                <a:latin typeface="Raleway Black" charset="0"/>
                <a:ea typeface="Raleway Black" charset="0"/>
                <a:cs typeface="Raleway Black" charset="0"/>
              </a:defRPr>
            </a:lvl1pPr>
            <a:lvl2pPr marL="650244" indent="0">
              <a:buNone/>
              <a:defRPr sz="5689" b="0" i="0">
                <a:latin typeface="Raleway Light" charset="0"/>
                <a:ea typeface="Raleway Light" charset="0"/>
                <a:cs typeface="Raleway Light" charset="0"/>
              </a:defRPr>
            </a:lvl2pPr>
            <a:lvl3pPr marL="1300489" indent="0">
              <a:buNone/>
              <a:defRPr sz="5689" b="0" i="0">
                <a:latin typeface="Raleway Light" charset="0"/>
                <a:ea typeface="Raleway Light" charset="0"/>
                <a:cs typeface="Raleway Light" charset="0"/>
              </a:defRPr>
            </a:lvl3pPr>
            <a:lvl4pPr marL="1950732" indent="0">
              <a:buNone/>
              <a:defRPr sz="5689" b="0" i="0">
                <a:latin typeface="Raleway Light" charset="0"/>
                <a:ea typeface="Raleway Light" charset="0"/>
                <a:cs typeface="Raleway Light" charset="0"/>
              </a:defRPr>
            </a:lvl4pPr>
            <a:lvl5pPr marL="2600976" indent="0">
              <a:buNone/>
              <a:defRPr sz="5689" b="0" i="0">
                <a:latin typeface="Raleway Light" charset="0"/>
                <a:ea typeface="Raleway Light" charset="0"/>
                <a:cs typeface="Raleway Light" charset="0"/>
              </a:defRPr>
            </a:lvl5pPr>
          </a:lstStyle>
          <a:p>
            <a:pPr lvl="0"/>
            <a:r>
              <a:rPr lang="es-ES_tradnl"/>
              <a:t>SUBTITLE EXAMPLE HERE</a:t>
            </a:r>
            <a:endParaRPr lang="es-ES_tradnl" dirty="0"/>
          </a:p>
        </p:txBody>
      </p:sp>
    </p:spTree>
    <p:extLst>
      <p:ext uri="{BB962C8B-B14F-4D97-AF65-F5344CB8AC3E}">
        <p14:creationId xmlns:p14="http://schemas.microsoft.com/office/powerpoint/2010/main" val="906655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Image"/>
          <p:cNvSpPr>
            <a:spLocks noGrp="1"/>
          </p:cNvSpPr>
          <p:nvPr>
            <p:ph type="pic" idx="21"/>
          </p:nvPr>
        </p:nvSpPr>
        <p:spPr>
          <a:xfrm>
            <a:off x="-376767" y="-915894"/>
            <a:ext cx="17835653" cy="10682196"/>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98500" y="5181600"/>
            <a:ext cx="11607800" cy="3302000"/>
          </a:xfrm>
          <a:prstGeom prst="rect">
            <a:avLst/>
          </a:prstGeom>
        </p:spPr>
        <p:txBody>
          <a:bodyPr anchor="b"/>
          <a:lstStyle>
            <a:lvl1pPr>
              <a:defRPr sz="8200" spc="-164"/>
            </a:lvl1pPr>
          </a:lstStyle>
          <a:p>
            <a:r>
              <a:t>Presentation Title</a:t>
            </a:r>
          </a:p>
        </p:txBody>
      </p:sp>
      <p:sp>
        <p:nvSpPr>
          <p:cNvPr id="23" name="Body Level One…"/>
          <p:cNvSpPr txBox="1">
            <a:spLocks noGrp="1"/>
          </p:cNvSpPr>
          <p:nvPr>
            <p:ph type="body" sz="quarter" idx="1" hasCustomPrompt="1"/>
          </p:nvPr>
        </p:nvSpPr>
        <p:spPr>
          <a:xfrm>
            <a:off x="698500" y="8432800"/>
            <a:ext cx="11607800" cy="689769"/>
          </a:xfrm>
          <a:prstGeom prst="rect">
            <a:avLst/>
          </a:prstGeom>
        </p:spPr>
        <p:txBody>
          <a:bodyPr/>
          <a:lstStyle>
            <a:lvl1pPr marL="0" indent="0" defTabSz="587022">
              <a:lnSpc>
                <a:spcPct val="100000"/>
              </a:lnSpc>
              <a:spcBef>
                <a:spcPts val="0"/>
              </a:spcBef>
              <a:buSzTx/>
              <a:buNone/>
              <a:defRPr sz="3800" b="1"/>
            </a:lvl1pPr>
            <a:lvl2pPr marL="0" indent="0" defTabSz="587022">
              <a:lnSpc>
                <a:spcPct val="100000"/>
              </a:lnSpc>
              <a:spcBef>
                <a:spcPts val="0"/>
              </a:spcBef>
              <a:buSzTx/>
              <a:buNone/>
              <a:defRPr sz="3800" b="1"/>
            </a:lvl2pPr>
            <a:lvl3pPr marL="0" indent="0" defTabSz="587022">
              <a:lnSpc>
                <a:spcPct val="100000"/>
              </a:lnSpc>
              <a:spcBef>
                <a:spcPts val="0"/>
              </a:spcBef>
              <a:buSzTx/>
              <a:buNone/>
              <a:defRPr sz="3800" b="1"/>
            </a:lvl3pPr>
            <a:lvl4pPr marL="0" indent="0" defTabSz="587022">
              <a:lnSpc>
                <a:spcPct val="100000"/>
              </a:lnSpc>
              <a:spcBef>
                <a:spcPts val="0"/>
              </a:spcBef>
              <a:buSzTx/>
              <a:buNone/>
              <a:defRPr sz="3800" b="1"/>
            </a:lvl4pPr>
            <a:lvl5pPr marL="0" indent="0" defTabSz="587022">
              <a:lnSpc>
                <a:spcPct val="100000"/>
              </a:lnSpc>
              <a:spcBef>
                <a:spcPts val="0"/>
              </a:spcBef>
              <a:buSzTx/>
              <a:buNone/>
              <a:defRPr sz="3800" b="1"/>
            </a:lvl5pPr>
          </a:lstStyle>
          <a:p>
            <a:r>
              <a:t>Presentation Subtitle</a:t>
            </a:r>
          </a:p>
          <a:p>
            <a:pPr lvl="1"/>
            <a:endParaRPr/>
          </a:p>
          <a:p>
            <a:pPr lvl="2"/>
            <a:endParaRPr/>
          </a:p>
          <a:p>
            <a:pPr lvl="3"/>
            <a:endParaRPr/>
          </a:p>
          <a:p>
            <a:pPr lvl="4"/>
            <a:endParaRPr/>
          </a:p>
        </p:txBody>
      </p:sp>
      <p:sp>
        <p:nvSpPr>
          <p:cNvPr id="24" name="Author and Date"/>
          <p:cNvSpPr txBox="1">
            <a:spLocks noGrp="1"/>
          </p:cNvSpPr>
          <p:nvPr>
            <p:ph type="body" sz="quarter" idx="22" hasCustomPrompt="1"/>
          </p:nvPr>
        </p:nvSpPr>
        <p:spPr>
          <a:xfrm>
            <a:off x="698499" y="571500"/>
            <a:ext cx="11607803" cy="461060"/>
          </a:xfrm>
          <a:prstGeom prst="rect">
            <a:avLst/>
          </a:prstGeom>
        </p:spPr>
        <p:txBody>
          <a:bodyPr/>
          <a:lstStyle>
            <a:lvl1pPr marL="0" indent="0" defTabSz="563540">
              <a:lnSpc>
                <a:spcPct val="100000"/>
              </a:lnSpc>
              <a:spcBef>
                <a:spcPts val="0"/>
              </a:spcBef>
              <a:buSzTx/>
              <a:buNone/>
              <a:defRPr sz="2300" b="1"/>
            </a:lvl1pPr>
          </a:lstStyle>
          <a:p>
            <a:r>
              <a:t>Author and Date</a:t>
            </a:r>
          </a:p>
        </p:txBody>
      </p:sp>
      <p:sp>
        <p:nvSpPr>
          <p:cNvPr id="25" name="Slide Number"/>
          <p:cNvSpPr txBox="1">
            <a:spLocks noGrp="1"/>
          </p:cNvSpPr>
          <p:nvPr>
            <p:ph type="sldNum" sz="quarter" idx="2"/>
          </p:nvPr>
        </p:nvSpPr>
        <p:spPr>
          <a:xfrm>
            <a:off x="6349999" y="9220201"/>
            <a:ext cx="297892" cy="287478"/>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eg"/>
          <p:cNvSpPr>
            <a:spLocks noGrp="1"/>
          </p:cNvSpPr>
          <p:nvPr>
            <p:ph type="pic" idx="21"/>
          </p:nvPr>
        </p:nvSpPr>
        <p:spPr>
          <a:xfrm>
            <a:off x="5319128" y="495298"/>
            <a:ext cx="7543802" cy="8780060"/>
          </a:xfrm>
          <a:prstGeom prst="rect">
            <a:avLst/>
          </a:prstGeom>
        </p:spPr>
        <p:txBody>
          <a:bodyPr lIns="91439" tIns="45719" rIns="91439" bIns="45719">
            <a:noAutofit/>
          </a:bodyPr>
          <a:lstStyle/>
          <a:p>
            <a:endParaRPr/>
          </a:p>
        </p:txBody>
      </p:sp>
      <p:sp>
        <p:nvSpPr>
          <p:cNvPr id="33" name="Body Level One…"/>
          <p:cNvSpPr txBox="1">
            <a:spLocks noGrp="1"/>
          </p:cNvSpPr>
          <p:nvPr>
            <p:ph type="body" sz="quarter" idx="1" hasCustomPrompt="1"/>
          </p:nvPr>
        </p:nvSpPr>
        <p:spPr>
          <a:xfrm>
            <a:off x="698500" y="5003800"/>
            <a:ext cx="5105400" cy="4044566"/>
          </a:xfrm>
          <a:prstGeom prst="rect">
            <a:avLst/>
          </a:prstGeom>
        </p:spPr>
        <p:txBody>
          <a:bodyPr/>
          <a:lstStyle>
            <a:lvl1pPr marL="0" indent="0" defTabSz="587022">
              <a:lnSpc>
                <a:spcPct val="100000"/>
              </a:lnSpc>
              <a:spcBef>
                <a:spcPts val="0"/>
              </a:spcBef>
              <a:buSzTx/>
              <a:buNone/>
              <a:defRPr sz="3800" b="1"/>
            </a:lvl1pPr>
            <a:lvl2pPr marL="0" indent="0" defTabSz="587022">
              <a:lnSpc>
                <a:spcPct val="100000"/>
              </a:lnSpc>
              <a:spcBef>
                <a:spcPts val="0"/>
              </a:spcBef>
              <a:buSzTx/>
              <a:buNone/>
              <a:defRPr sz="3800" b="1"/>
            </a:lvl2pPr>
            <a:lvl3pPr marL="0" indent="0" defTabSz="587022">
              <a:lnSpc>
                <a:spcPct val="100000"/>
              </a:lnSpc>
              <a:spcBef>
                <a:spcPts val="0"/>
              </a:spcBef>
              <a:buSzTx/>
              <a:buNone/>
              <a:defRPr sz="3800" b="1"/>
            </a:lvl3pPr>
            <a:lvl4pPr marL="0" indent="0" defTabSz="587022">
              <a:lnSpc>
                <a:spcPct val="100000"/>
              </a:lnSpc>
              <a:spcBef>
                <a:spcPts val="0"/>
              </a:spcBef>
              <a:buSzTx/>
              <a:buNone/>
              <a:defRPr sz="3800" b="1"/>
            </a:lvl4pPr>
            <a:lvl5pPr marL="0" indent="0" defTabSz="587022">
              <a:lnSpc>
                <a:spcPct val="100000"/>
              </a:lnSpc>
              <a:spcBef>
                <a:spcPts val="0"/>
              </a:spcBef>
              <a:buSzTx/>
              <a:buNone/>
              <a:defRPr sz="3800" b="1"/>
            </a:lvl5pPr>
          </a:lstStyle>
          <a:p>
            <a:r>
              <a:t>Slide Subtitle</a:t>
            </a:r>
          </a:p>
          <a:p>
            <a:pPr lvl="1"/>
            <a:endParaRPr/>
          </a:p>
          <a:p>
            <a:pPr lvl="2"/>
            <a:endParaRPr/>
          </a:p>
          <a:p>
            <a:pPr lvl="3"/>
            <a:endParaRPr/>
          </a:p>
          <a:p>
            <a:pPr lvl="4"/>
            <a:endParaRPr/>
          </a:p>
        </p:txBody>
      </p:sp>
      <p:sp>
        <p:nvSpPr>
          <p:cNvPr id="34" name="Slide Title"/>
          <p:cNvSpPr txBox="1">
            <a:spLocks noGrp="1"/>
          </p:cNvSpPr>
          <p:nvPr>
            <p:ph type="title" hasCustomPrompt="1"/>
          </p:nvPr>
        </p:nvSpPr>
        <p:spPr>
          <a:xfrm>
            <a:off x="698500" y="692533"/>
            <a:ext cx="5105400" cy="4387467"/>
          </a:xfrm>
          <a:prstGeom prst="rect">
            <a:avLst/>
          </a:prstGeom>
        </p:spPr>
        <p:txBody>
          <a:bodyPr anchor="b"/>
          <a:lstStyle/>
          <a:p>
            <a:r>
              <a:t>Slide Title</a:t>
            </a: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3" name="Slide Subtitle"/>
          <p:cNvSpPr txBox="1">
            <a:spLocks noGrp="1"/>
          </p:cNvSpPr>
          <p:nvPr>
            <p:ph type="body" sz="quarter" idx="21" hasCustomPrompt="1"/>
          </p:nvPr>
        </p:nvSpPr>
        <p:spPr>
          <a:xfrm>
            <a:off x="698499" y="1412977"/>
            <a:ext cx="11607803" cy="671804"/>
          </a:xfrm>
          <a:prstGeom prst="rect">
            <a:avLst/>
          </a:prstGeom>
        </p:spPr>
        <p:txBody>
          <a:bodyPr/>
          <a:lstStyle>
            <a:lvl1pPr marL="0" indent="0" defTabSz="587022">
              <a:lnSpc>
                <a:spcPct val="100000"/>
              </a:lnSpc>
              <a:spcBef>
                <a:spcPts val="0"/>
              </a:spcBef>
              <a:buSzTx/>
              <a:buNone/>
              <a:defRPr sz="3800" b="1"/>
            </a:lvl1pPr>
          </a:lstStyle>
          <a:p>
            <a:r>
              <a:t>Slide Subtitle</a:t>
            </a:r>
          </a:p>
        </p:txBody>
      </p:sp>
      <p:sp>
        <p:nvSpPr>
          <p:cNvPr id="44" name="Slide Title"/>
          <p:cNvSpPr txBox="1">
            <a:spLocks noGrp="1"/>
          </p:cNvSpPr>
          <p:nvPr>
            <p:ph type="title" hasCustomPrompt="1"/>
          </p:nvPr>
        </p:nvSpPr>
        <p:spPr>
          <a:prstGeom prst="rect">
            <a:avLst/>
          </a:prstGeom>
        </p:spPr>
        <p:txBody>
          <a:bodyPr/>
          <a:lstStyle/>
          <a:p>
            <a:r>
              <a:t>Slide Title</a:t>
            </a: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589358"/>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660384004_1290x1720.jpeg"/>
          <p:cNvSpPr>
            <a:spLocks noGrp="1"/>
          </p:cNvSpPr>
          <p:nvPr>
            <p:ph type="pic" idx="21"/>
          </p:nvPr>
        </p:nvSpPr>
        <p:spPr>
          <a:xfrm>
            <a:off x="6172200" y="596900"/>
            <a:ext cx="6448425" cy="8597900"/>
          </a:xfrm>
          <a:prstGeom prst="rect">
            <a:avLst/>
          </a:prstGeom>
        </p:spPr>
        <p:txBody>
          <a:bodyPr lIns="91439" tIns="45719" rIns="91439" bIns="45719">
            <a:noAutofit/>
          </a:bodyPr>
          <a:lstStyle/>
          <a:p>
            <a:endParaRPr/>
          </a:p>
        </p:txBody>
      </p:sp>
      <p:sp>
        <p:nvSpPr>
          <p:cNvPr id="61" name="Slide Title"/>
          <p:cNvSpPr txBox="1">
            <a:spLocks noGrp="1"/>
          </p:cNvSpPr>
          <p:nvPr>
            <p:ph type="title" hasCustomPrompt="1"/>
          </p:nvPr>
        </p:nvSpPr>
        <p:spPr>
          <a:xfrm>
            <a:off x="698500" y="444500"/>
            <a:ext cx="5105400" cy="1016000"/>
          </a:xfrm>
          <a:prstGeom prst="rect">
            <a:avLst/>
          </a:prstGeom>
        </p:spPr>
        <p:txBody>
          <a:bodyPr/>
          <a:lstStyle/>
          <a:p>
            <a:r>
              <a:t>Slide Title</a:t>
            </a:r>
          </a:p>
        </p:txBody>
      </p:sp>
      <p:sp>
        <p:nvSpPr>
          <p:cNvPr id="62" name="Body Level One…"/>
          <p:cNvSpPr txBox="1">
            <a:spLocks noGrp="1"/>
          </p:cNvSpPr>
          <p:nvPr>
            <p:ph type="body" sz="quarter" idx="1" hasCustomPrompt="1"/>
          </p:nvPr>
        </p:nvSpPr>
        <p:spPr>
          <a:xfrm>
            <a:off x="698500" y="1412977"/>
            <a:ext cx="5105400" cy="671804"/>
          </a:xfrm>
          <a:prstGeom prst="rect">
            <a:avLst/>
          </a:prstGeom>
        </p:spPr>
        <p:txBody>
          <a:bodyPr/>
          <a:lstStyle>
            <a:lvl1pPr marL="0" indent="0" defTabSz="587022">
              <a:lnSpc>
                <a:spcPct val="100000"/>
              </a:lnSpc>
              <a:spcBef>
                <a:spcPts val="0"/>
              </a:spcBef>
              <a:buSzTx/>
              <a:buNone/>
              <a:defRPr sz="3800" b="1"/>
            </a:lvl1pPr>
            <a:lvl2pPr marL="863600" indent="-482600" defTabSz="587022">
              <a:lnSpc>
                <a:spcPct val="100000"/>
              </a:lnSpc>
              <a:spcBef>
                <a:spcPts val="0"/>
              </a:spcBef>
              <a:defRPr sz="3800" b="1"/>
            </a:lvl2pPr>
            <a:lvl3pPr marL="1244600" indent="-482600" defTabSz="587022">
              <a:lnSpc>
                <a:spcPct val="100000"/>
              </a:lnSpc>
              <a:spcBef>
                <a:spcPts val="0"/>
              </a:spcBef>
              <a:defRPr sz="3800" b="1"/>
            </a:lvl3pPr>
            <a:lvl4pPr marL="1625600" indent="-482600" defTabSz="587022">
              <a:lnSpc>
                <a:spcPct val="100000"/>
              </a:lnSpc>
              <a:spcBef>
                <a:spcPts val="0"/>
              </a:spcBef>
              <a:defRPr sz="3800" b="1"/>
            </a:lvl4pPr>
            <a:lvl5pPr marL="2006600" indent="-482600" defTabSz="587022">
              <a:lnSpc>
                <a:spcPct val="100000"/>
              </a:lnSpc>
              <a:spcBef>
                <a:spcPts val="0"/>
              </a:spcBef>
              <a:defRPr sz="3800" b="1"/>
            </a:lvl5pPr>
          </a:lstStyle>
          <a:p>
            <a:r>
              <a:t>Slide Subtitle</a:t>
            </a:r>
          </a:p>
          <a:p>
            <a:pPr lvl="1"/>
            <a:endParaRPr/>
          </a:p>
          <a:p>
            <a:pPr lvl="2"/>
            <a:endParaRPr/>
          </a:p>
          <a:p>
            <a:pPr lvl="3"/>
            <a:endParaRPr/>
          </a:p>
          <a:p>
            <a:pPr lvl="4"/>
            <a:endParaRPr/>
          </a:p>
        </p:txBody>
      </p:sp>
      <p:sp>
        <p:nvSpPr>
          <p:cNvPr id="63" name="Body Level One…"/>
          <p:cNvSpPr txBox="1">
            <a:spLocks noGrp="1"/>
          </p:cNvSpPr>
          <p:nvPr>
            <p:ph type="body" sz="half" idx="22" hasCustomPrompt="1"/>
          </p:nvPr>
        </p:nvSpPr>
        <p:spPr>
          <a:xfrm>
            <a:off x="698500" y="3480196"/>
            <a:ext cx="5105400" cy="5593162"/>
          </a:xfrm>
          <a:prstGeom prst="rect">
            <a:avLst/>
          </a:prstGeom>
        </p:spPr>
        <p:txBody>
          <a:bodyPr/>
          <a:lstStyle/>
          <a:p>
            <a:r>
              <a:t>Slide bullet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698500" y="3225800"/>
            <a:ext cx="11607800" cy="3302000"/>
          </a:xfrm>
          <a:prstGeom prst="rect">
            <a:avLst/>
          </a:prstGeom>
        </p:spPr>
        <p:txBody>
          <a:bodyPr anchor="ctr"/>
          <a:lstStyle>
            <a:lvl1pPr>
              <a:defRPr sz="8200" b="0" spc="-164">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prstGeom prst="rect">
            <a:avLst/>
          </a:prstGeom>
        </p:spPr>
        <p:txBody>
          <a:bodyPr/>
          <a:lstStyle/>
          <a:p>
            <a:r>
              <a:t>Slide Title</a:t>
            </a:r>
          </a:p>
        </p:txBody>
      </p:sp>
      <p:sp>
        <p:nvSpPr>
          <p:cNvPr id="80" name="Body Level One…"/>
          <p:cNvSpPr txBox="1">
            <a:spLocks noGrp="1"/>
          </p:cNvSpPr>
          <p:nvPr>
            <p:ph type="body" sz="quarter" idx="1" hasCustomPrompt="1"/>
          </p:nvPr>
        </p:nvSpPr>
        <p:spPr>
          <a:xfrm>
            <a:off x="698500" y="1412977"/>
            <a:ext cx="11607801" cy="671804"/>
          </a:xfrm>
          <a:prstGeom prst="rect">
            <a:avLst/>
          </a:prstGeom>
        </p:spPr>
        <p:txBody>
          <a:bodyPr/>
          <a:lstStyle>
            <a:lvl1pPr marL="0" indent="0" defTabSz="587022">
              <a:lnSpc>
                <a:spcPct val="100000"/>
              </a:lnSpc>
              <a:spcBef>
                <a:spcPts val="0"/>
              </a:spcBef>
              <a:buSzTx/>
              <a:buNone/>
              <a:defRPr sz="3800" b="1"/>
            </a:lvl1pPr>
            <a:lvl2pPr marL="863600" indent="-482600" defTabSz="587022">
              <a:lnSpc>
                <a:spcPct val="100000"/>
              </a:lnSpc>
              <a:spcBef>
                <a:spcPts val="0"/>
              </a:spcBef>
              <a:defRPr sz="3800" b="1"/>
            </a:lvl2pPr>
            <a:lvl3pPr marL="1244600" indent="-482600" defTabSz="587022">
              <a:lnSpc>
                <a:spcPct val="100000"/>
              </a:lnSpc>
              <a:spcBef>
                <a:spcPts val="0"/>
              </a:spcBef>
              <a:defRPr sz="3800" b="1"/>
            </a:lvl3pPr>
            <a:lvl4pPr marL="1625600" indent="-482600" defTabSz="587022">
              <a:lnSpc>
                <a:spcPct val="100000"/>
              </a:lnSpc>
              <a:spcBef>
                <a:spcPts val="0"/>
              </a:spcBef>
              <a:defRPr sz="3800" b="1"/>
            </a:lvl4pPr>
            <a:lvl5pPr marL="2006600" indent="-482600" defTabSz="587022">
              <a:lnSpc>
                <a:spcPct val="100000"/>
              </a:lnSpc>
              <a:spcBef>
                <a:spcPts val="0"/>
              </a:spcBef>
              <a:defRPr sz="3800" b="1"/>
            </a:lvl5pPr>
          </a:lstStyle>
          <a:p>
            <a:r>
              <a:t>Slide Subtitle</a:t>
            </a:r>
          </a:p>
          <a:p>
            <a:pPr lvl="1"/>
            <a:endParaRPr/>
          </a:p>
          <a:p>
            <a:pPr lvl="2"/>
            <a:endParaRPr/>
          </a:p>
          <a:p>
            <a:pPr lvl="3"/>
            <a:endParaRPr/>
          </a:p>
          <a:p>
            <a:pPr lvl="4"/>
            <a:endParaRP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698500" y="444500"/>
            <a:ext cx="11607800" cy="1016000"/>
          </a:xfrm>
          <a:prstGeom prst="rect">
            <a:avLst/>
          </a:prstGeom>
        </p:spPr>
        <p:txBody>
          <a:bodyPr/>
          <a:lstStyle/>
          <a:p>
            <a:r>
              <a:t>Agenda Title</a:t>
            </a:r>
          </a:p>
        </p:txBody>
      </p:sp>
      <p:sp>
        <p:nvSpPr>
          <p:cNvPr id="89" name="Body Level One…"/>
          <p:cNvSpPr txBox="1">
            <a:spLocks noGrp="1"/>
          </p:cNvSpPr>
          <p:nvPr>
            <p:ph type="body" sz="quarter" idx="1" hasCustomPrompt="1"/>
          </p:nvPr>
        </p:nvSpPr>
        <p:spPr>
          <a:xfrm>
            <a:off x="698500" y="1409700"/>
            <a:ext cx="11607801" cy="671803"/>
          </a:xfrm>
          <a:prstGeom prst="rect">
            <a:avLst/>
          </a:prstGeom>
        </p:spPr>
        <p:txBody>
          <a:bodyPr/>
          <a:lstStyle>
            <a:lvl1pPr marL="0" indent="0" defTabSz="587022">
              <a:lnSpc>
                <a:spcPct val="100000"/>
              </a:lnSpc>
              <a:spcBef>
                <a:spcPts val="0"/>
              </a:spcBef>
              <a:buSzTx/>
              <a:buNone/>
              <a:defRPr sz="3800" b="1"/>
            </a:lvl1pPr>
            <a:lvl2pPr marL="863600" indent="-482600" defTabSz="587022">
              <a:lnSpc>
                <a:spcPct val="100000"/>
              </a:lnSpc>
              <a:spcBef>
                <a:spcPts val="0"/>
              </a:spcBef>
              <a:defRPr sz="3800" b="1"/>
            </a:lvl2pPr>
            <a:lvl3pPr marL="1244600" indent="-482600" defTabSz="587022">
              <a:lnSpc>
                <a:spcPct val="100000"/>
              </a:lnSpc>
              <a:spcBef>
                <a:spcPts val="0"/>
              </a:spcBef>
              <a:defRPr sz="3800" b="1"/>
            </a:lvl3pPr>
            <a:lvl4pPr marL="1625600" indent="-482600" defTabSz="587022">
              <a:lnSpc>
                <a:spcPct val="100000"/>
              </a:lnSpc>
              <a:spcBef>
                <a:spcPts val="0"/>
              </a:spcBef>
              <a:defRPr sz="3800" b="1"/>
            </a:lvl4pPr>
            <a:lvl5pPr marL="2006600" indent="-482600" defTabSz="587022">
              <a:lnSpc>
                <a:spcPct val="100000"/>
              </a:lnSpc>
              <a:spcBef>
                <a:spcPts val="0"/>
              </a:spcBef>
              <a:defRPr sz="3800" b="1"/>
            </a:lvl5pPr>
          </a:lstStyle>
          <a:p>
            <a:r>
              <a:t>Agenda Subtitle</a:t>
            </a:r>
          </a:p>
          <a:p>
            <a:pPr lvl="1"/>
            <a:endParaRPr/>
          </a:p>
          <a:p>
            <a:pPr lvl="2"/>
            <a:endParaRPr/>
          </a:p>
          <a:p>
            <a:pPr lvl="3"/>
            <a:endParaRPr/>
          </a:p>
          <a:p>
            <a:pPr lvl="4"/>
            <a:endParaRPr/>
          </a:p>
        </p:txBody>
      </p:sp>
      <p:sp>
        <p:nvSpPr>
          <p:cNvPr id="90" name="Body Level One…"/>
          <p:cNvSpPr txBox="1">
            <a:spLocks noGrp="1"/>
          </p:cNvSpPr>
          <p:nvPr>
            <p:ph type="body" idx="21" hasCustomPrompt="1"/>
          </p:nvPr>
        </p:nvSpPr>
        <p:spPr>
          <a:prstGeom prst="rect">
            <a:avLst/>
          </a:prstGeom>
        </p:spPr>
        <p:txBody>
          <a:bodyPr/>
          <a:lstStyle>
            <a:lvl1pPr marL="0" indent="0">
              <a:spcBef>
                <a:spcPts val="1300"/>
              </a:spcBef>
              <a:buSzTx/>
              <a:buNone/>
              <a:defRPr sz="3800" spc="-100"/>
            </a:lvl1pPr>
          </a:lstStyle>
          <a:p>
            <a:r>
              <a:t>Agenda Topics</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hasCustomPrompt="1"/>
          </p:nvPr>
        </p:nvSpPr>
        <p:spPr>
          <a:xfrm>
            <a:off x="698500" y="2959100"/>
            <a:ext cx="11607800" cy="6096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3" name="Slide Title"/>
          <p:cNvSpPr txBox="1">
            <a:spLocks noGrp="1"/>
          </p:cNvSpPr>
          <p:nvPr>
            <p:ph type="title" hasCustomPrompt="1"/>
          </p:nvPr>
        </p:nvSpPr>
        <p:spPr>
          <a:xfrm>
            <a:off x="698500" y="440266"/>
            <a:ext cx="11607800" cy="1016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4" name="Slide Number"/>
          <p:cNvSpPr txBox="1">
            <a:spLocks noGrp="1"/>
          </p:cNvSpPr>
          <p:nvPr>
            <p:ph type="sldNum" sz="quarter" idx="2"/>
          </p:nvPr>
        </p:nvSpPr>
        <p:spPr>
          <a:xfrm>
            <a:off x="6350067" y="9220201"/>
            <a:ext cx="297892" cy="287478"/>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3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ransition spd="med"/>
  <p:txStyles>
    <p:titleStyle>
      <a:lvl1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j-lt"/>
          <a:ea typeface="+mj-ea"/>
          <a:cs typeface="+mj-cs"/>
          <a:sym typeface="Helvetica Neue"/>
        </a:defRPr>
      </a:lvl1pPr>
      <a:lvl2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j-lt"/>
          <a:ea typeface="+mj-ea"/>
          <a:cs typeface="+mj-cs"/>
          <a:sym typeface="Helvetica Neue"/>
        </a:defRPr>
      </a:lvl2pPr>
      <a:lvl3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j-lt"/>
          <a:ea typeface="+mj-ea"/>
          <a:cs typeface="+mj-cs"/>
          <a:sym typeface="Helvetica Neue"/>
        </a:defRPr>
      </a:lvl3pPr>
      <a:lvl4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j-lt"/>
          <a:ea typeface="+mj-ea"/>
          <a:cs typeface="+mj-cs"/>
          <a:sym typeface="Helvetica Neue"/>
        </a:defRPr>
      </a:lvl4pPr>
      <a:lvl5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j-lt"/>
          <a:ea typeface="+mj-ea"/>
          <a:cs typeface="+mj-cs"/>
          <a:sym typeface="Helvetica Neue"/>
        </a:defRPr>
      </a:lvl5pPr>
      <a:lvl6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j-lt"/>
          <a:ea typeface="+mj-ea"/>
          <a:cs typeface="+mj-cs"/>
          <a:sym typeface="Helvetica Neue"/>
        </a:defRPr>
      </a:lvl6pPr>
      <a:lvl7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j-lt"/>
          <a:ea typeface="+mj-ea"/>
          <a:cs typeface="+mj-cs"/>
          <a:sym typeface="Helvetica Neue"/>
        </a:defRPr>
      </a:lvl7pPr>
      <a:lvl8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j-lt"/>
          <a:ea typeface="+mj-ea"/>
          <a:cs typeface="+mj-cs"/>
          <a:sym typeface="Helvetica Neue"/>
        </a:defRPr>
      </a:lvl8pPr>
      <a:lvl9pPr marL="0" marR="0" indent="0" algn="l" defTabSz="1733930" rtl="0" latinLnBrk="0">
        <a:lnSpc>
          <a:spcPct val="80000"/>
        </a:lnSpc>
        <a:spcBef>
          <a:spcPts val="0"/>
        </a:spcBef>
        <a:spcAft>
          <a:spcPts val="0"/>
        </a:spcAft>
        <a:buClrTx/>
        <a:buSzTx/>
        <a:buFontTx/>
        <a:buNone/>
        <a:tabLst/>
        <a:defRPr sz="6000" b="1" i="0" u="none" strike="noStrike" cap="none" spc="-119" baseline="0">
          <a:solidFill>
            <a:srgbClr val="000000"/>
          </a:solidFill>
          <a:uFillTx/>
          <a:latin typeface="+mj-lt"/>
          <a:ea typeface="+mj-ea"/>
          <a:cs typeface="+mj-cs"/>
          <a:sym typeface="Helvetica Neue"/>
        </a:defRPr>
      </a:lvl9pPr>
    </p:titleStyle>
    <p:bodyStyle>
      <a:lvl1pPr marL="381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j-lt"/>
          <a:ea typeface="+mj-ea"/>
          <a:cs typeface="+mj-cs"/>
          <a:sym typeface="Helvetica Neue"/>
        </a:defRPr>
      </a:lvl1pPr>
      <a:lvl2pPr marL="762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j-lt"/>
          <a:ea typeface="+mj-ea"/>
          <a:cs typeface="+mj-cs"/>
          <a:sym typeface="Helvetica Neue"/>
        </a:defRPr>
      </a:lvl2pPr>
      <a:lvl3pPr marL="1143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j-lt"/>
          <a:ea typeface="+mj-ea"/>
          <a:cs typeface="+mj-cs"/>
          <a:sym typeface="Helvetica Neue"/>
        </a:defRPr>
      </a:lvl3pPr>
      <a:lvl4pPr marL="1524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j-lt"/>
          <a:ea typeface="+mj-ea"/>
          <a:cs typeface="+mj-cs"/>
          <a:sym typeface="Helvetica Neue"/>
        </a:defRPr>
      </a:lvl4pPr>
      <a:lvl5pPr marL="1905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j-lt"/>
          <a:ea typeface="+mj-ea"/>
          <a:cs typeface="+mj-cs"/>
          <a:sym typeface="Helvetica Neue"/>
        </a:defRPr>
      </a:lvl5pPr>
      <a:lvl6pPr marL="2286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j-lt"/>
          <a:ea typeface="+mj-ea"/>
          <a:cs typeface="+mj-cs"/>
          <a:sym typeface="Helvetica Neue"/>
        </a:defRPr>
      </a:lvl6pPr>
      <a:lvl7pPr marL="2667000" marR="0" indent="-381000" algn="l" defTabSz="1733930" rtl="0" latinLnBrk="0">
        <a:lnSpc>
          <a:spcPct val="90000"/>
        </a:lnSpc>
        <a:spcBef>
          <a:spcPts val="3200"/>
        </a:spcBef>
        <a:spcAft>
          <a:spcPts val="0"/>
        </a:spcAft>
        <a:buClrTx/>
        <a:buSzPct val="100000"/>
        <a:buFontTx/>
        <a:buChar char="•"/>
        <a:tabLst/>
        <a:defRPr sz="3000" b="0" i="0" u="none" strike="noStrike" cap="none" spc="0" baseline="0">
          <a:solidFill>
            <a:srgbClr val="000000"/>
          </a:solidFill>
          <a:uFillTx/>
          <a:latin typeface="+mj-lt"/>
          <a:ea typeface="+mj-ea"/>
          <a:cs typeface="+mj-cs"/>
          <a:sym typeface="Helvetica Neue"/>
        </a:defRPr>
      </a:lvl7pPr>
      <a:lvl8pPr marL="3048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j-lt"/>
          <a:ea typeface="+mj-ea"/>
          <a:cs typeface="+mj-cs"/>
          <a:sym typeface="Helvetica Neue"/>
        </a:defRPr>
      </a:lvl8pPr>
      <a:lvl9pPr marL="3429000" marR="0" indent="-381000" algn="l" defTabSz="1733930" rtl="0" latinLnBrk="0">
        <a:lnSpc>
          <a:spcPct val="90000"/>
        </a:lnSpc>
        <a:spcBef>
          <a:spcPts val="3200"/>
        </a:spcBef>
        <a:spcAft>
          <a:spcPts val="0"/>
        </a:spcAft>
        <a:buClrTx/>
        <a:buSzPct val="123000"/>
        <a:buFontTx/>
        <a:buChar char="•"/>
        <a:tabLst/>
        <a:defRPr sz="3000" b="0" i="0" u="none" strike="noStrike" cap="none" spc="0" baseline="0">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17.xml"/><Relationship Id="rId5" Type="http://schemas.openxmlformats.org/officeDocument/2006/relationships/image" Target="../media/image4.jpe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7.xml"/><Relationship Id="rId5" Type="http://schemas.openxmlformats.org/officeDocument/2006/relationships/image" Target="../media/image4.jpe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7.xml"/><Relationship Id="rId5" Type="http://schemas.openxmlformats.org/officeDocument/2006/relationships/image" Target="../media/image4.jpe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17.xml"/><Relationship Id="rId6" Type="http://schemas.openxmlformats.org/officeDocument/2006/relationships/image" Target="../media/image3.png"/><Relationship Id="rId5" Type="http://schemas.openxmlformats.org/officeDocument/2006/relationships/image" Target="../media/image14.jpe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7.xml"/><Relationship Id="rId6" Type="http://schemas.openxmlformats.org/officeDocument/2006/relationships/image" Target="../media/image4.jpeg"/><Relationship Id="rId5" Type="http://schemas.openxmlformats.org/officeDocument/2006/relationships/image" Target="../media/image17.jpe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7.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7.xml"/><Relationship Id="rId5" Type="http://schemas.openxmlformats.org/officeDocument/2006/relationships/image" Target="../media/image4.jpe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7.xml"/><Relationship Id="rId5" Type="http://schemas.openxmlformats.org/officeDocument/2006/relationships/image" Target="../media/image4.jpe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17.xml"/><Relationship Id="rId6" Type="http://schemas.openxmlformats.org/officeDocument/2006/relationships/image" Target="../media/image3.png"/><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8.xml"/><Relationship Id="rId1" Type="http://schemas.openxmlformats.org/officeDocument/2006/relationships/slideLayout" Target="../slideLayouts/slideLayout17.xml"/><Relationship Id="rId5" Type="http://schemas.openxmlformats.org/officeDocument/2006/relationships/image" Target="../media/image3.png"/><Relationship Id="rId4" Type="http://schemas.openxmlformats.org/officeDocument/2006/relationships/image" Target="../media/image4.jpe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23.jp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2.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23.xml"/><Relationship Id="rId1" Type="http://schemas.openxmlformats.org/officeDocument/2006/relationships/slideLayout" Target="../slideLayouts/slideLayout18.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7.xml"/><Relationship Id="rId5" Type="http://schemas.openxmlformats.org/officeDocument/2006/relationships/image" Target="../media/image4.jpe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4.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18.xml"/><Relationship Id="rId4" Type="http://schemas.openxmlformats.org/officeDocument/2006/relationships/image" Target="../media/image4.jpeg"/></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6.xml"/><Relationship Id="rId1"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4.jpeg"/></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30.jpeg"/><Relationship Id="rId7"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8.xml"/><Relationship Id="rId6" Type="http://schemas.openxmlformats.org/officeDocument/2006/relationships/image" Target="../media/image4.jpeg"/><Relationship Id="rId5" Type="http://schemas.openxmlformats.org/officeDocument/2006/relationships/image" Target="../media/image32.png"/><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4.jpeg"/></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9.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0.xml"/><Relationship Id="rId1"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7.xml"/><Relationship Id="rId5" Type="http://schemas.openxmlformats.org/officeDocument/2006/relationships/image" Target="../media/image5.png"/><Relationship Id="rId4" Type="http://schemas.openxmlformats.org/officeDocument/2006/relationships/image" Target="../media/image4.jpeg"/></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1.xml"/><Relationship Id="rId1" Type="http://schemas.openxmlformats.org/officeDocument/2006/relationships/slideLayout" Target="../slideLayouts/slideLayout17.xml"/><Relationship Id="rId5" Type="http://schemas.openxmlformats.org/officeDocument/2006/relationships/image" Target="../media/image4.jpe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image" Target="../media/image36.png"/><Relationship Id="rId7"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17.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4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8.jpeg"/><Relationship Id="rId7" Type="http://schemas.openxmlformats.org/officeDocument/2006/relationships/diagramColors" Target="../diagrams/colors1.xml"/><Relationship Id="rId2" Type="http://schemas.openxmlformats.org/officeDocument/2006/relationships/notesSlide" Target="../notesSlides/notesSlide33.xml"/><Relationship Id="rId1" Type="http://schemas.openxmlformats.org/officeDocument/2006/relationships/slideLayout" Target="../slideLayouts/slideLayout1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3.png"/></Relationships>
</file>

<file path=ppt/slides/_rels/slide44.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4.jpe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18.xml"/><Relationship Id="rId6" Type="http://schemas.openxmlformats.org/officeDocument/2006/relationships/diagramColors" Target="../diagrams/colors2.xml"/><Relationship Id="rId11" Type="http://schemas.openxmlformats.org/officeDocument/2006/relationships/image" Target="../media/image43.gif"/><Relationship Id="rId5" Type="http://schemas.openxmlformats.org/officeDocument/2006/relationships/diagramQuickStyle" Target="../diagrams/quickStyle2.xml"/><Relationship Id="rId10" Type="http://schemas.openxmlformats.org/officeDocument/2006/relationships/image" Target="../media/image42.jpeg"/><Relationship Id="rId4" Type="http://schemas.openxmlformats.org/officeDocument/2006/relationships/diagramLayout" Target="../diagrams/layout2.xml"/><Relationship Id="rId9" Type="http://schemas.openxmlformats.org/officeDocument/2006/relationships/image" Target="../media/image41.jpeg"/></Relationships>
</file>

<file path=ppt/slides/_rels/slide4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5.xml"/><Relationship Id="rId1" Type="http://schemas.openxmlformats.org/officeDocument/2006/relationships/slideLayout" Target="../slideLayouts/slideLayout18.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45.png"/></Relationships>
</file>

<file path=ppt/slides/_rels/slide46.xml.rels><?xml version="1.0" encoding="UTF-8" standalone="yes"?>
<Relationships xmlns="http://schemas.openxmlformats.org/package/2006/relationships"><Relationship Id="rId3" Type="http://schemas.openxmlformats.org/officeDocument/2006/relationships/image" Target="../media/image46.gif"/><Relationship Id="rId2" Type="http://schemas.openxmlformats.org/officeDocument/2006/relationships/notesSlide" Target="../notesSlides/notesSlide36.xml"/><Relationship Id="rId1" Type="http://schemas.openxmlformats.org/officeDocument/2006/relationships/slideLayout" Target="../slideLayouts/slideLayout18.xml"/><Relationship Id="rId5" Type="http://schemas.openxmlformats.org/officeDocument/2006/relationships/image" Target="../media/image4.jpeg"/><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18.xml"/><Relationship Id="rId4" Type="http://schemas.openxmlformats.org/officeDocument/2006/relationships/image" Target="../media/image4.jpeg"/></Relationships>
</file>

<file path=ppt/slides/_rels/slide4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8.xml"/><Relationship Id="rId1" Type="http://schemas.openxmlformats.org/officeDocument/2006/relationships/slideLayout" Target="../slideLayouts/slideLayout18.xml"/><Relationship Id="rId5" Type="http://schemas.openxmlformats.org/officeDocument/2006/relationships/image" Target="../media/image4.jpeg"/><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39.xml"/><Relationship Id="rId1" Type="http://schemas.openxmlformats.org/officeDocument/2006/relationships/slideLayout" Target="../slideLayouts/slideLayout18.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48.jpe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0.xml"/><Relationship Id="rId1" Type="http://schemas.openxmlformats.org/officeDocument/2006/relationships/slideLayout" Target="../slideLayouts/slideLayout18.xml"/><Relationship Id="rId5" Type="http://schemas.openxmlformats.org/officeDocument/2006/relationships/image" Target="../media/image4.jpeg"/><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1.xml"/><Relationship Id="rId1" Type="http://schemas.openxmlformats.org/officeDocument/2006/relationships/slideLayout" Target="../slideLayouts/slideLayout18.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51.png"/></Relationships>
</file>

<file path=ppt/slides/_rels/slide5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7.xml"/><Relationship Id="rId5" Type="http://schemas.openxmlformats.org/officeDocument/2006/relationships/image" Target="../media/image4.jpe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Rectangle"/>
          <p:cNvSpPr/>
          <p:nvPr/>
        </p:nvSpPr>
        <p:spPr>
          <a:xfrm>
            <a:off x="-6326" y="-43141"/>
            <a:ext cx="13017452" cy="9839882"/>
          </a:xfrm>
          <a:prstGeom prst="rect">
            <a:avLst/>
          </a:prstGeom>
          <a:solidFill>
            <a:srgbClr val="4E4A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pic>
        <p:nvPicPr>
          <p:cNvPr id="161" name="skillenza_white.png" descr="skillenza_white.png"/>
          <p:cNvPicPr>
            <a:picLocks noChangeAspect="1"/>
          </p:cNvPicPr>
          <p:nvPr/>
        </p:nvPicPr>
        <p:blipFill>
          <a:blip r:embed="rId2"/>
          <a:stretch>
            <a:fillRect/>
          </a:stretch>
        </p:blipFill>
        <p:spPr>
          <a:xfrm>
            <a:off x="361369" y="215900"/>
            <a:ext cx="2543725" cy="1271862"/>
          </a:xfrm>
          <a:prstGeom prst="rect">
            <a:avLst/>
          </a:prstGeom>
          <a:ln w="12700">
            <a:miter lim="400000"/>
          </a:ln>
        </p:spPr>
      </p:pic>
      <p:sp>
        <p:nvSpPr>
          <p:cNvPr id="162" name="Text"/>
          <p:cNvSpPr txBox="1"/>
          <p:nvPr/>
        </p:nvSpPr>
        <p:spPr>
          <a:xfrm>
            <a:off x="427837" y="7118350"/>
            <a:ext cx="204521"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2400">
                <a:solidFill>
                  <a:srgbClr val="FFFFFF"/>
                </a:solidFill>
                <a:latin typeface="Avenir Heavy"/>
                <a:ea typeface="Avenir Heavy"/>
                <a:cs typeface="Avenir Heavy"/>
                <a:sym typeface="Avenir Heavy"/>
              </a:defRPr>
            </a:lvl1pPr>
          </a:lstStyle>
          <a:p>
            <a:r>
              <a:t> </a:t>
            </a:r>
          </a:p>
        </p:txBody>
      </p:sp>
      <p:sp>
        <p:nvSpPr>
          <p:cNvPr id="163" name="Text"/>
          <p:cNvSpPr txBox="1"/>
          <p:nvPr/>
        </p:nvSpPr>
        <p:spPr>
          <a:xfrm>
            <a:off x="482244" y="7416800"/>
            <a:ext cx="227280"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3200">
                <a:solidFill>
                  <a:srgbClr val="FFFFFF"/>
                </a:solidFill>
                <a:latin typeface="Avenir Medium"/>
                <a:ea typeface="Avenir Medium"/>
                <a:cs typeface="Avenir Medium"/>
                <a:sym typeface="Avenir Medium"/>
              </a:defRPr>
            </a:lvl1pPr>
          </a:lstStyle>
          <a:p>
            <a:r>
              <a:t> </a:t>
            </a:r>
          </a:p>
        </p:txBody>
      </p:sp>
      <p:grpSp>
        <p:nvGrpSpPr>
          <p:cNvPr id="167" name="Group"/>
          <p:cNvGrpSpPr/>
          <p:nvPr/>
        </p:nvGrpSpPr>
        <p:grpSpPr>
          <a:xfrm>
            <a:off x="1556285" y="4722526"/>
            <a:ext cx="3266561" cy="3097572"/>
            <a:chOff x="0" y="596899"/>
            <a:chExt cx="3266560" cy="3097571"/>
          </a:xfrm>
        </p:grpSpPr>
        <p:sp>
          <p:nvSpPr>
            <p:cNvPr id="164" name="25th May - 25th June 2020"/>
            <p:cNvSpPr/>
            <p:nvPr/>
          </p:nvSpPr>
          <p:spPr>
            <a:xfrm>
              <a:off x="1996560" y="2424471"/>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indent="2108136" algn="just">
                <a:defRPr>
                  <a:solidFill>
                    <a:srgbClr val="FFFFFF"/>
                  </a:solidFill>
                  <a:latin typeface="Avenir Book"/>
                  <a:ea typeface="Avenir Book"/>
                  <a:cs typeface="Avenir Book"/>
                  <a:sym typeface="Avenir Book"/>
                </a:defRPr>
              </a:lvl1pPr>
            </a:lstStyle>
            <a:p>
              <a:r>
                <a:rPr lang="en-US" dirty="0"/>
                <a:t>                         </a:t>
              </a:r>
              <a:endParaRPr dirty="0"/>
            </a:p>
          </p:txBody>
        </p:sp>
        <p:sp>
          <p:nvSpPr>
            <p:cNvPr id="165" name="The Architecture Battle"/>
            <p:cNvSpPr/>
            <p:nvPr/>
          </p:nvSpPr>
          <p:spPr>
            <a:xfrm>
              <a:off x="0" y="596899"/>
              <a:ext cx="1270000"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lang="en-US" dirty="0"/>
                <a:t>Basic Statistics </a:t>
              </a:r>
            </a:p>
            <a:p>
              <a:r>
                <a:rPr lang="en-US" dirty="0"/>
                <a:t>Necessary for ML/Data Science</a:t>
              </a:r>
              <a:endParaRPr dirty="0"/>
            </a:p>
          </p:txBody>
        </p:sp>
        <p:sp>
          <p:nvSpPr>
            <p:cNvPr id="166" name="25th May - 25th June 2020"/>
            <p:cNvSpPr/>
            <p:nvPr/>
          </p:nvSpPr>
          <p:spPr>
            <a:xfrm>
              <a:off x="1996560" y="1891071"/>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indent="2108136" algn="just">
                <a:defRPr>
                  <a:solidFill>
                    <a:srgbClr val="FFFFFF"/>
                  </a:solidFill>
                  <a:latin typeface="Avenir Book"/>
                  <a:ea typeface="Avenir Book"/>
                  <a:cs typeface="Avenir Book"/>
                  <a:sym typeface="Avenir Book"/>
                </a:defRPr>
              </a:lvl1pPr>
            </a:lstStyle>
            <a:p>
              <a:endParaRPr dirty="0"/>
            </a:p>
          </p:txBody>
        </p:sp>
      </p:grpSp>
      <p:sp>
        <p:nvSpPr>
          <p:cNvPr id="168" name="Introduction to Machine Learning"/>
          <p:cNvSpPr txBox="1"/>
          <p:nvPr/>
        </p:nvSpPr>
        <p:spPr>
          <a:xfrm>
            <a:off x="6013761" y="508930"/>
            <a:ext cx="6434557" cy="68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584200">
              <a:lnSpc>
                <a:spcPct val="100000"/>
              </a:lnSpc>
              <a:spcBef>
                <a:spcPts val="0"/>
              </a:spcBef>
              <a:defRPr sz="3400">
                <a:solidFill>
                  <a:srgbClr val="FFFFFF"/>
                </a:solidFill>
                <a:latin typeface="Avenir Medium"/>
                <a:ea typeface="Avenir Medium"/>
                <a:cs typeface="Avenir Medium"/>
                <a:sym typeface="Avenir Medium"/>
              </a:defRPr>
            </a:pPr>
            <a:r>
              <a:t>Introduction to Machine </a:t>
            </a:r>
            <a:r>
              <a:rPr sz="3000"/>
              <a:t>Learning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p:cNvSpPr/>
          <p:nvPr/>
        </p:nvSpPr>
        <p:spPr>
          <a:xfrm>
            <a:off x="-6326" y="-43141"/>
            <a:ext cx="4095779"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1" name="Years of Experience distribution"/>
          <p:cNvSpPr txBox="1"/>
          <p:nvPr/>
        </p:nvSpPr>
        <p:spPr>
          <a:xfrm>
            <a:off x="486118" y="4245357"/>
            <a:ext cx="3980590" cy="1262887"/>
          </a:xfrm>
          <a:prstGeom prst="rect">
            <a:avLst/>
          </a:prstGeom>
          <a:ln w="12700">
            <a:miter lim="400000"/>
          </a:ln>
        </p:spPr>
        <p:txBody>
          <a:bodyPr lIns="50800" tIns="50800" rIns="50800" bIns="50800" anchor="ctr">
            <a:spAutoFit/>
          </a:bodyPr>
          <a:lstStyle/>
          <a:p>
            <a:pPr defTabSz="457200">
              <a:lnSpc>
                <a:spcPts val="9600"/>
              </a:lnSpc>
              <a:spcBef>
                <a:spcPts val="0"/>
              </a:spcBef>
              <a:defRPr sz="4000">
                <a:solidFill>
                  <a:srgbClr val="FFFFFF"/>
                </a:solidFill>
                <a:latin typeface="Avenir Medium"/>
                <a:ea typeface="Avenir Medium"/>
                <a:cs typeface="Avenir Medium"/>
                <a:sym typeface="Avenir Medium"/>
              </a:defRPr>
            </a:pPr>
            <a:endParaRPr/>
          </a:p>
        </p:txBody>
      </p:sp>
      <p:pic>
        <p:nvPicPr>
          <p:cNvPr id="172" name="skillenza_white.png" descr="skillenza_white.png"/>
          <p:cNvPicPr>
            <a:picLocks noChangeAspect="1"/>
          </p:cNvPicPr>
          <p:nvPr/>
        </p:nvPicPr>
        <p:blipFill>
          <a:blip r:embed="rId2"/>
          <a:stretch>
            <a:fillRect/>
          </a:stretch>
        </p:blipFill>
        <p:spPr>
          <a:xfrm>
            <a:off x="203956" y="28773"/>
            <a:ext cx="1705134" cy="852567"/>
          </a:xfrm>
          <a:prstGeom prst="rect">
            <a:avLst/>
          </a:prstGeom>
          <a:ln w="12700">
            <a:miter lim="400000"/>
          </a:ln>
        </p:spPr>
      </p:pic>
      <p:sp>
        <p:nvSpPr>
          <p:cNvPr id="173" name="&lt;Topic&gt;"/>
          <p:cNvSpPr txBox="1"/>
          <p:nvPr/>
        </p:nvSpPr>
        <p:spPr>
          <a:xfrm>
            <a:off x="4934261" y="4279900"/>
            <a:ext cx="3136278" cy="119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dirty="0"/>
              <a:t>&lt;Topic&gt;</a:t>
            </a:r>
          </a:p>
        </p:txBody>
      </p:sp>
      <p:sp>
        <p:nvSpPr>
          <p:cNvPr id="6" name="TextBox 5">
            <a:extLst>
              <a:ext uri="{FF2B5EF4-FFF2-40B4-BE49-F238E27FC236}">
                <a16:creationId xmlns:a16="http://schemas.microsoft.com/office/drawing/2014/main" id="{4E203CB4-04F9-43AE-9B1A-41DCA890F8D7}"/>
              </a:ext>
            </a:extLst>
          </p:cNvPr>
          <p:cNvSpPr txBox="1"/>
          <p:nvPr/>
        </p:nvSpPr>
        <p:spPr>
          <a:xfrm>
            <a:off x="394099" y="4071282"/>
            <a:ext cx="3218727" cy="10669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4000" dirty="0">
                <a:solidFill>
                  <a:schemeClr val="bg1"/>
                </a:solidFill>
              </a:rPr>
              <a:t>Sampling</a:t>
            </a:r>
          </a:p>
        </p:txBody>
      </p:sp>
    </p:spTree>
    <p:extLst>
      <p:ext uri="{BB962C8B-B14F-4D97-AF65-F5344CB8AC3E}">
        <p14:creationId xmlns:p14="http://schemas.microsoft.com/office/powerpoint/2010/main" val="80245785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2000" b="1" dirty="0">
                  <a:solidFill>
                    <a:schemeClr val="tx1"/>
                  </a:solidFill>
                </a:rPr>
                <a:t>What is Sampling?</a:t>
              </a:r>
              <a:endParaRPr lang="en-IN" sz="2000" b="1" kern="1200" dirty="0">
                <a:solidFill>
                  <a:prstClr val="black"/>
                </a:solidFill>
                <a:latin typeface="Calibri" panose="020F0502020204030204"/>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7170" name="Picture 2" descr="Image result for sampling in data science">
            <a:extLst>
              <a:ext uri="{FF2B5EF4-FFF2-40B4-BE49-F238E27FC236}">
                <a16:creationId xmlns:a16="http://schemas.microsoft.com/office/drawing/2014/main" id="{DEB1F931-8B3F-4D95-9908-D24BE5E273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2400" y="3348110"/>
            <a:ext cx="5222240" cy="3657600"/>
          </a:xfrm>
          <a:prstGeom prst="rect">
            <a:avLst/>
          </a:prstGeom>
          <a:noFill/>
          <a:extLst>
            <a:ext uri="{909E8E84-426E-40DD-AFC4-6F175D3DCCD1}">
              <a14:hiddenFill xmlns:a14="http://schemas.microsoft.com/office/drawing/2010/main">
                <a:solidFill>
                  <a:srgbClr val="FFFFFF"/>
                </a:solidFill>
              </a14:hiddenFill>
            </a:ext>
          </a:extLst>
        </p:spPr>
      </p:pic>
      <p:pic>
        <p:nvPicPr>
          <p:cNvPr id="9" name="skillenza_logo_new (1).png" descr="skillenza_logo_new (1).png">
            <a:extLst>
              <a:ext uri="{FF2B5EF4-FFF2-40B4-BE49-F238E27FC236}">
                <a16:creationId xmlns:a16="http://schemas.microsoft.com/office/drawing/2014/main" id="{F6DC6BDA-CD84-4F45-9E6C-0650B6A1F01E}"/>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10" name="Picture 2" descr="Young man thinking Royalty Free Vector Image - VectorStock">
            <a:extLst>
              <a:ext uri="{FF2B5EF4-FFF2-40B4-BE49-F238E27FC236}">
                <a16:creationId xmlns:a16="http://schemas.microsoft.com/office/drawing/2014/main" id="{71060857-F541-49C0-868E-FCC7ACADC78C}"/>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7526860F-820B-447D-B27F-56FE5F7A1711}"/>
              </a:ext>
            </a:extLst>
          </p:cNvPr>
          <p:cNvSpPr/>
          <p:nvPr/>
        </p:nvSpPr>
        <p:spPr>
          <a:xfrm>
            <a:off x="463210" y="375939"/>
            <a:ext cx="5301486" cy="507831"/>
          </a:xfrm>
          <a:prstGeom prst="rect">
            <a:avLst/>
          </a:prstGeom>
        </p:spPr>
        <p:txBody>
          <a:bodyPr wrap="square">
            <a:spAutoFit/>
          </a:bodyPr>
          <a:lstStyle/>
          <a:p>
            <a:r>
              <a:rPr lang="en-US" b="1" dirty="0"/>
              <a:t>Sampling</a:t>
            </a:r>
          </a:p>
        </p:txBody>
      </p:sp>
    </p:spTree>
    <p:extLst>
      <p:ext uri="{BB962C8B-B14F-4D97-AF65-F5344CB8AC3E}">
        <p14:creationId xmlns:p14="http://schemas.microsoft.com/office/powerpoint/2010/main" val="4163981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493" b="1" dirty="0">
                  <a:solidFill>
                    <a:schemeClr val="tx1"/>
                  </a:solidFill>
                </a:rPr>
                <a:t>What is Simple Random Sampling?</a:t>
              </a:r>
              <a:endParaRPr lang="en-IN" sz="1493" b="1" kern="1200" dirty="0">
                <a:solidFill>
                  <a:prstClr val="black"/>
                </a:solidFill>
                <a:latin typeface="Calibri" panose="020F0502020204030204"/>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2052" name="Picture 4" descr="Image result for Simple Random Sampling">
            <a:extLst>
              <a:ext uri="{FF2B5EF4-FFF2-40B4-BE49-F238E27FC236}">
                <a16:creationId xmlns:a16="http://schemas.microsoft.com/office/drawing/2014/main" id="{BCB85B29-FFEB-4567-B35E-CEBB2C2B205B}"/>
              </a:ext>
            </a:extLst>
          </p:cNvPr>
          <p:cNvPicPr>
            <a:picLocks noChangeAspect="1" noChangeArrowheads="1"/>
          </p:cNvPicPr>
          <p:nvPr/>
        </p:nvPicPr>
        <p:blipFill rotWithShape="1">
          <a:blip r:embed="rId3">
            <a:duotone>
              <a:schemeClr val="accent2">
                <a:shade val="45000"/>
                <a:satMod val="135000"/>
              </a:schemeClr>
              <a:prstClr val="white"/>
            </a:duotone>
            <a:extLst>
              <a:ext uri="{28A0092B-C50C-407E-A947-70E740481C1C}">
                <a14:useLocalDpi xmlns:a14="http://schemas.microsoft.com/office/drawing/2010/main" val="0"/>
              </a:ext>
            </a:extLst>
          </a:blip>
          <a:srcRect t="11187"/>
          <a:stretch/>
        </p:blipFill>
        <p:spPr bwMode="auto">
          <a:xfrm>
            <a:off x="5418674" y="3849342"/>
            <a:ext cx="7315200" cy="369962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4BA8FCB-36E4-48BC-BE22-A97144DB54AC}"/>
              </a:ext>
            </a:extLst>
          </p:cNvPr>
          <p:cNvSpPr/>
          <p:nvPr/>
        </p:nvSpPr>
        <p:spPr>
          <a:xfrm>
            <a:off x="6785147" y="7603365"/>
            <a:ext cx="4924746" cy="299121"/>
          </a:xfrm>
          <a:prstGeom prst="rect">
            <a:avLst/>
          </a:prstGeom>
        </p:spPr>
        <p:txBody>
          <a:bodyPr wrap="none">
            <a:spAutoFit/>
          </a:bodyPr>
          <a:lstStyle/>
          <a:p>
            <a:r>
              <a:rPr lang="en-US" sz="1493" b="1" dirty="0">
                <a:solidFill>
                  <a:schemeClr val="accent2"/>
                </a:solidFill>
              </a:rPr>
              <a:t>SIMPLE RANDOM SAMPLING WITH REPLACEMENT</a:t>
            </a:r>
            <a:endParaRPr lang="en-US" sz="3200" dirty="0">
              <a:solidFill>
                <a:schemeClr val="accent2"/>
              </a:solidFill>
            </a:endParaRPr>
          </a:p>
        </p:txBody>
      </p:sp>
      <p:sp>
        <p:nvSpPr>
          <p:cNvPr id="5" name="Rectangle 4">
            <a:extLst>
              <a:ext uri="{FF2B5EF4-FFF2-40B4-BE49-F238E27FC236}">
                <a16:creationId xmlns:a16="http://schemas.microsoft.com/office/drawing/2014/main" id="{FA8468EB-5C1F-4FBF-8EC1-ACB5AA731E59}"/>
              </a:ext>
            </a:extLst>
          </p:cNvPr>
          <p:cNvSpPr/>
          <p:nvPr/>
        </p:nvSpPr>
        <p:spPr>
          <a:xfrm>
            <a:off x="10854007" y="6615142"/>
            <a:ext cx="1349971" cy="45621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pic>
        <p:nvPicPr>
          <p:cNvPr id="12" name="skillenza_logo_new (1).png" descr="skillenza_logo_new (1).png">
            <a:extLst>
              <a:ext uri="{FF2B5EF4-FFF2-40B4-BE49-F238E27FC236}">
                <a16:creationId xmlns:a16="http://schemas.microsoft.com/office/drawing/2014/main" id="{83B9D450-159A-4C03-85BD-E9CF16468FF2}"/>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16" name="Picture 2" descr="Young man thinking Royalty Free Vector Image - VectorStock">
            <a:extLst>
              <a:ext uri="{FF2B5EF4-FFF2-40B4-BE49-F238E27FC236}">
                <a16:creationId xmlns:a16="http://schemas.microsoft.com/office/drawing/2014/main" id="{3F3065BB-36AB-4788-87EF-D586106176F5}"/>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4A993AA5-ECFA-4779-88A6-123C07C65A94}"/>
              </a:ext>
            </a:extLst>
          </p:cNvPr>
          <p:cNvSpPr/>
          <p:nvPr/>
        </p:nvSpPr>
        <p:spPr>
          <a:xfrm>
            <a:off x="463210" y="375939"/>
            <a:ext cx="5301486" cy="507831"/>
          </a:xfrm>
          <a:prstGeom prst="rect">
            <a:avLst/>
          </a:prstGeom>
        </p:spPr>
        <p:txBody>
          <a:bodyPr wrap="square">
            <a:spAutoFit/>
          </a:bodyPr>
          <a:lstStyle/>
          <a:p>
            <a:r>
              <a:rPr lang="en-US" b="1" dirty="0"/>
              <a:t>Sampling Technique</a:t>
            </a:r>
          </a:p>
        </p:txBody>
      </p:sp>
      <p:sp>
        <p:nvSpPr>
          <p:cNvPr id="21" name="Rectangle 20">
            <a:extLst>
              <a:ext uri="{FF2B5EF4-FFF2-40B4-BE49-F238E27FC236}">
                <a16:creationId xmlns:a16="http://schemas.microsoft.com/office/drawing/2014/main" id="{58537F9E-D3AD-4391-AB05-56C1E8581A0D}"/>
              </a:ext>
            </a:extLst>
          </p:cNvPr>
          <p:cNvSpPr/>
          <p:nvPr/>
        </p:nvSpPr>
        <p:spPr>
          <a:xfrm>
            <a:off x="5792178" y="2000674"/>
            <a:ext cx="6531697" cy="1162050"/>
          </a:xfrm>
          <a:prstGeom prst="rect">
            <a:avLst/>
          </a:prstGeom>
          <a:solidFill>
            <a:srgbClr val="FFFFFF"/>
          </a:solidFill>
          <a:ln w="19050" cap="flat">
            <a:solidFill>
              <a:srgbClr val="0070C0"/>
            </a:solidFill>
            <a:prstDash val="solid"/>
            <a:round/>
          </a:ln>
          <a:effectLst>
            <a:outerShdw blurRad="63500" sx="102000" sy="102000" algn="ct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1733930" rtl="0" fontAlgn="auto" latinLnBrk="0" hangingPunct="0">
              <a:lnSpc>
                <a:spcPct val="90000"/>
              </a:lnSpc>
              <a:spcBef>
                <a:spcPts val="3200"/>
              </a:spcBef>
              <a:spcAft>
                <a:spcPts val="0"/>
              </a:spcAft>
              <a:buClrTx/>
              <a:buSzTx/>
              <a:buFontTx/>
              <a:buNone/>
              <a:tabLst/>
            </a:pPr>
            <a:endParaRPr kumimoji="0" lang="en-US" sz="3000" b="0" i="0" u="none" strike="noStrike" cap="none" spc="0" normalizeH="0" baseline="0">
              <a:ln>
                <a:noFill/>
              </a:ln>
              <a:solidFill>
                <a:srgbClr val="000000"/>
              </a:solidFill>
              <a:effectLst/>
              <a:uFillTx/>
              <a:latin typeface="+mj-lt"/>
              <a:ea typeface="+mj-ea"/>
              <a:cs typeface="+mj-cs"/>
              <a:sym typeface="Helvetica Neue"/>
            </a:endParaRPr>
          </a:p>
        </p:txBody>
      </p:sp>
      <p:sp>
        <p:nvSpPr>
          <p:cNvPr id="4" name="Rectangle 3">
            <a:extLst>
              <a:ext uri="{FF2B5EF4-FFF2-40B4-BE49-F238E27FC236}">
                <a16:creationId xmlns:a16="http://schemas.microsoft.com/office/drawing/2014/main" id="{37C00B61-B611-4A3E-A7FC-F7C07EC7FD78}"/>
              </a:ext>
            </a:extLst>
          </p:cNvPr>
          <p:cNvSpPr/>
          <p:nvPr/>
        </p:nvSpPr>
        <p:spPr>
          <a:xfrm>
            <a:off x="5981812" y="2132854"/>
            <a:ext cx="6152428" cy="923330"/>
          </a:xfrm>
          <a:prstGeom prst="rect">
            <a:avLst/>
          </a:prstGeom>
        </p:spPr>
        <p:txBody>
          <a:bodyPr wrap="square">
            <a:spAutoFit/>
          </a:bodyPr>
          <a:lstStyle/>
          <a:p>
            <a:pPr algn="ctr"/>
            <a:r>
              <a:rPr lang="en-US" sz="2000" dirty="0"/>
              <a:t>Every subject in the population has an equal chance of being selected. Randomly pick subjects from the whole population.</a:t>
            </a:r>
          </a:p>
        </p:txBody>
      </p:sp>
    </p:spTree>
    <p:extLst>
      <p:ext uri="{BB962C8B-B14F-4D97-AF65-F5344CB8AC3E}">
        <p14:creationId xmlns:p14="http://schemas.microsoft.com/office/powerpoint/2010/main" val="2156636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fade">
                                      <p:cBhvr>
                                        <p:cTn id="7" dur="500"/>
                                        <p:tgtEl>
                                          <p:spTgt spid="205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267115" y="1634826"/>
            <a:ext cx="4775193" cy="1942284"/>
            <a:chOff x="6026983" y="1753045"/>
            <a:chExt cx="2928536" cy="1820892"/>
          </a:xfrm>
        </p:grpSpPr>
        <p:sp>
          <p:nvSpPr>
            <p:cNvPr id="15" name="Cloud 14">
              <a:extLst>
                <a:ext uri="{FF2B5EF4-FFF2-40B4-BE49-F238E27FC236}">
                  <a16:creationId xmlns:a16="http://schemas.microsoft.com/office/drawing/2014/main" id="{2B0E33CD-6FF9-432C-94CE-A628D88275F8}"/>
                </a:ext>
              </a:extLst>
            </p:cNvPr>
            <p:cNvSpPr/>
            <p:nvPr/>
          </p:nvSpPr>
          <p:spPr>
            <a:xfrm>
              <a:off x="6325193" y="1753045"/>
              <a:ext cx="2630326"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2000" b="1" dirty="0">
                  <a:solidFill>
                    <a:schemeClr val="tx1"/>
                  </a:solidFill>
                </a:rPr>
                <a:t>Simple Random Sampling without Replacement</a:t>
              </a:r>
              <a:endParaRPr lang="en-IN" sz="2000" b="1" kern="1200" dirty="0">
                <a:solidFill>
                  <a:prstClr val="black"/>
                </a:solidFill>
                <a:latin typeface="Calibri" panose="020F0502020204030204"/>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5122" name="Picture 2" descr="https://spss-tutorials.com/img/simple-random-sampling-without-replacement.png">
            <a:extLst>
              <a:ext uri="{FF2B5EF4-FFF2-40B4-BE49-F238E27FC236}">
                <a16:creationId xmlns:a16="http://schemas.microsoft.com/office/drawing/2014/main" id="{F03197C1-834A-4740-9F47-0746719572D6}"/>
              </a:ext>
            </a:extLst>
          </p:cNvPr>
          <p:cNvPicPr>
            <a:picLocks noChangeAspect="1" noChangeArrowheads="1"/>
          </p:cNvPicPr>
          <p:nvPr/>
        </p:nvPicPr>
        <p:blipFill rotWithShape="1">
          <a:blip r:embed="rId3">
            <a:duotone>
              <a:schemeClr val="accent2">
                <a:shade val="45000"/>
                <a:satMod val="135000"/>
              </a:schemeClr>
              <a:prstClr val="white"/>
            </a:duotone>
            <a:extLst>
              <a:ext uri="{28A0092B-C50C-407E-A947-70E740481C1C}">
                <a14:useLocalDpi xmlns:a14="http://schemas.microsoft.com/office/drawing/2010/main" val="0"/>
              </a:ext>
            </a:extLst>
          </a:blip>
          <a:srcRect t="13480"/>
          <a:stretch/>
        </p:blipFill>
        <p:spPr bwMode="auto">
          <a:xfrm>
            <a:off x="5203105" y="3741557"/>
            <a:ext cx="7315200" cy="3604075"/>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2714C809-2ADC-44A2-93F5-4A6ED15FF206}"/>
              </a:ext>
            </a:extLst>
          </p:cNvPr>
          <p:cNvSpPr/>
          <p:nvPr/>
        </p:nvSpPr>
        <p:spPr>
          <a:xfrm>
            <a:off x="6343372" y="7345633"/>
            <a:ext cx="5328703" cy="299121"/>
          </a:xfrm>
          <a:prstGeom prst="rect">
            <a:avLst/>
          </a:prstGeom>
        </p:spPr>
        <p:txBody>
          <a:bodyPr wrap="none">
            <a:spAutoFit/>
          </a:bodyPr>
          <a:lstStyle/>
          <a:p>
            <a:r>
              <a:rPr lang="en-US" sz="1493" b="1" dirty="0">
                <a:solidFill>
                  <a:schemeClr val="accent2"/>
                </a:solidFill>
              </a:rPr>
              <a:t>SIMPLE RANDOM SAMPLING WITHOUT REPLACEMENT</a:t>
            </a:r>
            <a:endParaRPr lang="en-US" sz="3200" dirty="0">
              <a:solidFill>
                <a:schemeClr val="accent2"/>
              </a:solidFill>
            </a:endParaRPr>
          </a:p>
        </p:txBody>
      </p:sp>
      <p:pic>
        <p:nvPicPr>
          <p:cNvPr id="10" name="skillenza_logo_new (1).png" descr="skillenza_logo_new (1).png">
            <a:extLst>
              <a:ext uri="{FF2B5EF4-FFF2-40B4-BE49-F238E27FC236}">
                <a16:creationId xmlns:a16="http://schemas.microsoft.com/office/drawing/2014/main" id="{C808C7CF-532E-48D4-89C2-E7FAFC2F72F7}"/>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11" name="Picture 2" descr="Young man thinking Royalty Free Vector Image - VectorStock">
            <a:extLst>
              <a:ext uri="{FF2B5EF4-FFF2-40B4-BE49-F238E27FC236}">
                <a16:creationId xmlns:a16="http://schemas.microsoft.com/office/drawing/2014/main" id="{9BB5EE8D-24E6-48ED-A68B-8D4E300F3CF5}"/>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a:extLst>
              <a:ext uri="{FF2B5EF4-FFF2-40B4-BE49-F238E27FC236}">
                <a16:creationId xmlns:a16="http://schemas.microsoft.com/office/drawing/2014/main" id="{4F76037D-F317-449A-8627-E7F48A343998}"/>
              </a:ext>
            </a:extLst>
          </p:cNvPr>
          <p:cNvSpPr/>
          <p:nvPr/>
        </p:nvSpPr>
        <p:spPr>
          <a:xfrm>
            <a:off x="463210" y="375939"/>
            <a:ext cx="5301486" cy="507831"/>
          </a:xfrm>
          <a:prstGeom prst="rect">
            <a:avLst/>
          </a:prstGeom>
        </p:spPr>
        <p:txBody>
          <a:bodyPr wrap="square">
            <a:spAutoFit/>
          </a:bodyPr>
          <a:lstStyle/>
          <a:p>
            <a:r>
              <a:rPr lang="en-US" b="1" dirty="0"/>
              <a:t>Sampling Technique</a:t>
            </a:r>
          </a:p>
        </p:txBody>
      </p:sp>
    </p:spTree>
    <p:extLst>
      <p:ext uri="{BB962C8B-B14F-4D97-AF65-F5344CB8AC3E}">
        <p14:creationId xmlns:p14="http://schemas.microsoft.com/office/powerpoint/2010/main" val="172150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1941950" y="1828719"/>
            <a:ext cx="4327996" cy="1883705"/>
            <a:chOff x="6026983" y="1807963"/>
            <a:chExt cx="3292320" cy="1765974"/>
          </a:xfrm>
        </p:grpSpPr>
        <p:sp>
          <p:nvSpPr>
            <p:cNvPr id="15" name="Cloud 14">
              <a:extLst>
                <a:ext uri="{FF2B5EF4-FFF2-40B4-BE49-F238E27FC236}">
                  <a16:creationId xmlns:a16="http://schemas.microsoft.com/office/drawing/2014/main" id="{2B0E33CD-6FF9-432C-94CE-A628D88275F8}"/>
                </a:ext>
              </a:extLst>
            </p:cNvPr>
            <p:cNvSpPr/>
            <p:nvPr/>
          </p:nvSpPr>
          <p:spPr>
            <a:xfrm>
              <a:off x="6374738" y="1807963"/>
              <a:ext cx="2944565"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000" b="1" dirty="0">
                  <a:solidFill>
                    <a:schemeClr val="tx1"/>
                  </a:solidFill>
                </a:rPr>
                <a:t>What is </a:t>
              </a:r>
              <a:r>
                <a:rPr lang="en-US" sz="2000" b="1" dirty="0">
                  <a:solidFill>
                    <a:schemeClr val="tx1"/>
                  </a:solidFill>
                  <a:sym typeface="Calibri"/>
                </a:rPr>
                <a:t>Stratified Sampling</a:t>
              </a:r>
              <a:r>
                <a:rPr lang="en-IN" sz="2000" b="1" dirty="0">
                  <a:solidFill>
                    <a:schemeClr val="tx1"/>
                  </a:solidFill>
                  <a:sym typeface="Calibri"/>
                </a:rPr>
                <a:t>?</a:t>
              </a:r>
              <a:endParaRPr lang="en-US" sz="2000" b="1" dirty="0">
                <a:solidFill>
                  <a:schemeClr val="tx1"/>
                </a:solidFill>
                <a:sym typeface="Calibri"/>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7" name="Group 6">
            <a:extLst>
              <a:ext uri="{FF2B5EF4-FFF2-40B4-BE49-F238E27FC236}">
                <a16:creationId xmlns:a16="http://schemas.microsoft.com/office/drawing/2014/main" id="{9CC382D8-8EC0-41D7-8286-3F51F1533BAF}"/>
              </a:ext>
            </a:extLst>
          </p:cNvPr>
          <p:cNvGrpSpPr/>
          <p:nvPr/>
        </p:nvGrpSpPr>
        <p:grpSpPr>
          <a:xfrm>
            <a:off x="4465832" y="3996580"/>
            <a:ext cx="7748996" cy="3785475"/>
            <a:chOff x="4186717" y="2603793"/>
            <a:chExt cx="7264684" cy="3548883"/>
          </a:xfrm>
        </p:grpSpPr>
        <p:pic>
          <p:nvPicPr>
            <p:cNvPr id="3" name="Picture 2">
              <a:extLst>
                <a:ext uri="{FF2B5EF4-FFF2-40B4-BE49-F238E27FC236}">
                  <a16:creationId xmlns:a16="http://schemas.microsoft.com/office/drawing/2014/main" id="{91DBA5DF-DA30-4E30-8B6A-8A4E6BE90469}"/>
                </a:ext>
              </a:extLst>
            </p:cNvPr>
            <p:cNvPicPr>
              <a:picLocks noChangeAspect="1"/>
            </p:cNvPicPr>
            <p:nvPr/>
          </p:nvPicPr>
          <p:blipFill>
            <a:blip r:embed="rId3"/>
            <a:stretch>
              <a:fillRect/>
            </a:stretch>
          </p:blipFill>
          <p:spPr>
            <a:xfrm>
              <a:off x="4186717" y="2764704"/>
              <a:ext cx="3626046" cy="3387972"/>
            </a:xfrm>
            <a:prstGeom prst="rect">
              <a:avLst/>
            </a:prstGeom>
            <a:ln>
              <a:noFill/>
            </a:ln>
            <a:effectLst>
              <a:softEdge rad="112500"/>
            </a:effectLst>
          </p:spPr>
        </p:pic>
        <p:pic>
          <p:nvPicPr>
            <p:cNvPr id="4" name="Picture 3">
              <a:extLst>
                <a:ext uri="{FF2B5EF4-FFF2-40B4-BE49-F238E27FC236}">
                  <a16:creationId xmlns:a16="http://schemas.microsoft.com/office/drawing/2014/main" id="{186DE8A2-13AC-490F-B28D-6CAEA1BA8336}"/>
                </a:ext>
              </a:extLst>
            </p:cNvPr>
            <p:cNvPicPr>
              <a:picLocks noChangeAspect="1"/>
            </p:cNvPicPr>
            <p:nvPr/>
          </p:nvPicPr>
          <p:blipFill>
            <a:blip r:embed="rId4"/>
            <a:stretch>
              <a:fillRect/>
            </a:stretch>
          </p:blipFill>
          <p:spPr>
            <a:xfrm>
              <a:off x="8506835" y="2603793"/>
              <a:ext cx="2944566" cy="2965942"/>
            </a:xfrm>
            <a:prstGeom prst="rect">
              <a:avLst/>
            </a:prstGeom>
          </p:spPr>
        </p:pic>
        <p:sp>
          <p:nvSpPr>
            <p:cNvPr id="5" name="Arrow: Right 4">
              <a:extLst>
                <a:ext uri="{FF2B5EF4-FFF2-40B4-BE49-F238E27FC236}">
                  <a16:creationId xmlns:a16="http://schemas.microsoft.com/office/drawing/2014/main" id="{0A664FE4-4C59-4C7E-91F3-A0388C5E2C17}"/>
                </a:ext>
              </a:extLst>
            </p:cNvPr>
            <p:cNvSpPr/>
            <p:nvPr/>
          </p:nvSpPr>
          <p:spPr>
            <a:xfrm>
              <a:off x="7653834" y="3781964"/>
              <a:ext cx="694072"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0" name="Rectangle 19">
              <a:extLst>
                <a:ext uri="{FF2B5EF4-FFF2-40B4-BE49-F238E27FC236}">
                  <a16:creationId xmlns:a16="http://schemas.microsoft.com/office/drawing/2014/main" id="{998D3A12-20E1-4592-A60F-2B2E77B72149}"/>
                </a:ext>
              </a:extLst>
            </p:cNvPr>
            <p:cNvSpPr/>
            <p:nvPr/>
          </p:nvSpPr>
          <p:spPr>
            <a:xfrm>
              <a:off x="4921204" y="5530965"/>
              <a:ext cx="2106087" cy="346249"/>
            </a:xfrm>
            <a:prstGeom prst="rect">
              <a:avLst/>
            </a:prstGeom>
            <a:ln>
              <a:solidFill>
                <a:schemeClr val="bg1">
                  <a:lumMod val="85000"/>
                </a:schemeClr>
              </a:solidFill>
            </a:ln>
          </p:spPr>
          <p:style>
            <a:lnRef idx="2">
              <a:schemeClr val="accent5"/>
            </a:lnRef>
            <a:fillRef idx="1">
              <a:schemeClr val="lt1"/>
            </a:fillRef>
            <a:effectRef idx="0">
              <a:schemeClr val="accent5"/>
            </a:effectRef>
            <a:fontRef idx="minor">
              <a:schemeClr val="dk1"/>
            </a:fontRef>
          </p:style>
          <p:txBody>
            <a:bodyPr wrap="square" anchor="ctr">
              <a:spAutoFit/>
            </a:bodyPr>
            <a:lstStyle/>
            <a:p>
              <a:pPr lvl="0" algn="ctr"/>
              <a:r>
                <a:rPr lang="en-US" sz="2000" b="1" dirty="0">
                  <a:solidFill>
                    <a:srgbClr val="000000"/>
                  </a:solidFill>
                  <a:ea typeface="Calibri"/>
                  <a:cs typeface="Calibri"/>
                  <a:sym typeface="Calibri"/>
                </a:rPr>
                <a:t>Population</a:t>
              </a:r>
              <a:endParaRPr lang="en-US" sz="2000" dirty="0">
                <a:solidFill>
                  <a:srgbClr val="000000"/>
                </a:solidFill>
                <a:ea typeface="Calibri"/>
                <a:cs typeface="Calibri"/>
                <a:sym typeface="Calibri"/>
              </a:endParaRPr>
            </a:p>
          </p:txBody>
        </p:sp>
        <p:sp>
          <p:nvSpPr>
            <p:cNvPr id="21" name="Rectangle 20">
              <a:extLst>
                <a:ext uri="{FF2B5EF4-FFF2-40B4-BE49-F238E27FC236}">
                  <a16:creationId xmlns:a16="http://schemas.microsoft.com/office/drawing/2014/main" id="{8EF5494F-6EFA-4D2F-A89F-B43231913450}"/>
                </a:ext>
              </a:extLst>
            </p:cNvPr>
            <p:cNvSpPr/>
            <p:nvPr/>
          </p:nvSpPr>
          <p:spPr>
            <a:xfrm>
              <a:off x="8926074" y="5550499"/>
              <a:ext cx="2106087" cy="346249"/>
            </a:xfrm>
            <a:prstGeom prst="rect">
              <a:avLst/>
            </a:prstGeom>
            <a:ln>
              <a:solidFill>
                <a:schemeClr val="bg1">
                  <a:lumMod val="85000"/>
                </a:schemeClr>
              </a:solidFill>
            </a:ln>
          </p:spPr>
          <p:style>
            <a:lnRef idx="2">
              <a:schemeClr val="accent5"/>
            </a:lnRef>
            <a:fillRef idx="1">
              <a:schemeClr val="lt1"/>
            </a:fillRef>
            <a:effectRef idx="0">
              <a:schemeClr val="accent5"/>
            </a:effectRef>
            <a:fontRef idx="minor">
              <a:schemeClr val="dk1"/>
            </a:fontRef>
          </p:style>
          <p:txBody>
            <a:bodyPr wrap="square" anchor="ctr">
              <a:spAutoFit/>
            </a:bodyPr>
            <a:lstStyle/>
            <a:p>
              <a:pPr lvl="0" algn="ctr"/>
              <a:r>
                <a:rPr lang="en-US" sz="2000" b="1" dirty="0">
                  <a:solidFill>
                    <a:srgbClr val="000000"/>
                  </a:solidFill>
                  <a:ea typeface="Calibri"/>
                  <a:cs typeface="Calibri"/>
                  <a:sym typeface="Calibri"/>
                </a:rPr>
                <a:t>Strata</a:t>
              </a:r>
              <a:endParaRPr lang="en-US" sz="2000" dirty="0">
                <a:solidFill>
                  <a:srgbClr val="000000"/>
                </a:solidFill>
                <a:ea typeface="Calibri"/>
                <a:cs typeface="Calibri"/>
                <a:sym typeface="Calibri"/>
              </a:endParaRPr>
            </a:p>
          </p:txBody>
        </p:sp>
      </p:grpSp>
      <p:grpSp>
        <p:nvGrpSpPr>
          <p:cNvPr id="8" name="Group 7">
            <a:extLst>
              <a:ext uri="{FF2B5EF4-FFF2-40B4-BE49-F238E27FC236}">
                <a16:creationId xmlns:a16="http://schemas.microsoft.com/office/drawing/2014/main" id="{DFE50ADF-4BA6-492A-A1C6-CAE64C2359CB}"/>
              </a:ext>
            </a:extLst>
          </p:cNvPr>
          <p:cNvGrpSpPr/>
          <p:nvPr/>
        </p:nvGrpSpPr>
        <p:grpSpPr>
          <a:xfrm>
            <a:off x="6269946" y="2928677"/>
            <a:ext cx="6502400" cy="4559869"/>
            <a:chOff x="5878075" y="1602634"/>
            <a:chExt cx="6096000" cy="4274878"/>
          </a:xfrm>
        </p:grpSpPr>
        <p:sp>
          <p:nvSpPr>
            <p:cNvPr id="6" name="Rectangle 5">
              <a:extLst>
                <a:ext uri="{FF2B5EF4-FFF2-40B4-BE49-F238E27FC236}">
                  <a16:creationId xmlns:a16="http://schemas.microsoft.com/office/drawing/2014/main" id="{FF1F4123-D076-46F2-AC61-A861FBF0871C}"/>
                </a:ext>
              </a:extLst>
            </p:cNvPr>
            <p:cNvSpPr/>
            <p:nvPr/>
          </p:nvSpPr>
          <p:spPr>
            <a:xfrm>
              <a:off x="5878075" y="1602634"/>
              <a:ext cx="6096000" cy="865622"/>
            </a:xfrm>
            <a:prstGeom prst="rect">
              <a:avLst/>
            </a:prstGeom>
            <a:ln>
              <a:solidFill>
                <a:schemeClr val="bg2">
                  <a:lumMod val="90000"/>
                </a:schemeClr>
              </a:solidFill>
            </a:ln>
          </p:spPr>
          <p:txBody>
            <a:bodyPr>
              <a:spAutoFit/>
            </a:bodyPr>
            <a:lstStyle/>
            <a:p>
              <a:pPr algn="ctr"/>
              <a:r>
                <a:rPr lang="en-US" sz="2000" dirty="0">
                  <a:cs typeface="Calibri"/>
                  <a:sym typeface="Calibri"/>
                </a:rPr>
                <a:t>The population is partitioned into non-overlapping groups, called strata and a sample is selected by some design within each stratum</a:t>
              </a:r>
            </a:p>
          </p:txBody>
        </p:sp>
        <p:pic>
          <p:nvPicPr>
            <p:cNvPr id="6148" name="Picture 4" descr="Image result for stratified sampling">
              <a:extLst>
                <a:ext uri="{FF2B5EF4-FFF2-40B4-BE49-F238E27FC236}">
                  <a16:creationId xmlns:a16="http://schemas.microsoft.com/office/drawing/2014/main" id="{97F5CFDB-67E7-400F-A636-5844A3EFFFF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6771"/>
            <a:stretch/>
          </p:blipFill>
          <p:spPr bwMode="auto">
            <a:xfrm>
              <a:off x="6252406" y="2911570"/>
              <a:ext cx="4191000" cy="2965942"/>
            </a:xfrm>
            <a:prstGeom prst="rect">
              <a:avLst/>
            </a:prstGeom>
            <a:noFill/>
            <a:extLst>
              <a:ext uri="{909E8E84-426E-40DD-AFC4-6F175D3DCCD1}">
                <a14:hiddenFill xmlns:a14="http://schemas.microsoft.com/office/drawing/2010/main">
                  <a:solidFill>
                    <a:srgbClr val="FFFFFF"/>
                  </a:solidFill>
                </a14:hiddenFill>
              </a:ext>
            </a:extLst>
          </p:spPr>
        </p:pic>
      </p:grpSp>
      <p:pic>
        <p:nvPicPr>
          <p:cNvPr id="22" name="skillenza_logo_new (1).png" descr="skillenza_logo_new (1).png">
            <a:extLst>
              <a:ext uri="{FF2B5EF4-FFF2-40B4-BE49-F238E27FC236}">
                <a16:creationId xmlns:a16="http://schemas.microsoft.com/office/drawing/2014/main" id="{0D3BB857-F611-438E-BBD6-C4F24DE31F2C}"/>
              </a:ext>
            </a:extLst>
          </p:cNvPr>
          <p:cNvPicPr>
            <a:picLocks noChangeAspect="1"/>
          </p:cNvPicPr>
          <p:nvPr/>
        </p:nvPicPr>
        <p:blipFill>
          <a:blip r:embed="rId6"/>
          <a:stretch>
            <a:fillRect/>
          </a:stretch>
        </p:blipFill>
        <p:spPr>
          <a:xfrm>
            <a:off x="9782878" y="69198"/>
            <a:ext cx="2540998" cy="1270499"/>
          </a:xfrm>
          <a:prstGeom prst="rect">
            <a:avLst/>
          </a:prstGeom>
          <a:ln w="12700">
            <a:miter lim="400000"/>
          </a:ln>
        </p:spPr>
      </p:pic>
      <p:pic>
        <p:nvPicPr>
          <p:cNvPr id="23" name="Picture 2" descr="Young man thinking Royalty Free Vector Image - VectorStock">
            <a:extLst>
              <a:ext uri="{FF2B5EF4-FFF2-40B4-BE49-F238E27FC236}">
                <a16:creationId xmlns:a16="http://schemas.microsoft.com/office/drawing/2014/main" id="{99814712-B489-452A-8C0D-D441BAEDF985}"/>
              </a:ext>
            </a:extLst>
          </p:cNvPr>
          <p:cNvPicPr>
            <a:picLocks noChangeAspect="1" noChangeArrowheads="1"/>
          </p:cNvPicPr>
          <p:nvPr/>
        </p:nvPicPr>
        <p:blipFill rotWithShape="1">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D6FC5BC1-8FA8-4525-82F0-59B2A8E561AB}"/>
              </a:ext>
            </a:extLst>
          </p:cNvPr>
          <p:cNvSpPr/>
          <p:nvPr/>
        </p:nvSpPr>
        <p:spPr>
          <a:xfrm>
            <a:off x="463210" y="375939"/>
            <a:ext cx="5301486" cy="507831"/>
          </a:xfrm>
          <a:prstGeom prst="rect">
            <a:avLst/>
          </a:prstGeom>
        </p:spPr>
        <p:txBody>
          <a:bodyPr wrap="square">
            <a:spAutoFit/>
          </a:bodyPr>
          <a:lstStyle/>
          <a:p>
            <a:r>
              <a:rPr lang="en-US" b="1" dirty="0"/>
              <a:t>Sampling Technique</a:t>
            </a:r>
          </a:p>
        </p:txBody>
      </p:sp>
    </p:spTree>
    <p:extLst>
      <p:ext uri="{BB962C8B-B14F-4D97-AF65-F5344CB8AC3E}">
        <p14:creationId xmlns:p14="http://schemas.microsoft.com/office/powerpoint/2010/main" val="150044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 presetClass="exit" presetSubtype="0" fill="hold" nodeType="withEffect">
                                  <p:stCondLst>
                                    <p:cond delay="0"/>
                                  </p:stCondLst>
                                  <p:childTnLst>
                                    <p:set>
                                      <p:cBhvr>
                                        <p:cTn id="14"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000" b="1" dirty="0">
                  <a:solidFill>
                    <a:schemeClr val="tx1"/>
                  </a:solidFill>
                </a:rPr>
                <a:t>What is </a:t>
              </a:r>
              <a:r>
                <a:rPr lang="en-US" sz="2000" b="1" dirty="0">
                  <a:solidFill>
                    <a:schemeClr val="tx1"/>
                  </a:solidFill>
                  <a:sym typeface="Calibri"/>
                </a:rPr>
                <a:t>Cluster Sampling?</a:t>
              </a:r>
              <a:endParaRPr lang="en-US" sz="2000" b="1" dirty="0">
                <a:solidFill>
                  <a:schemeClr val="tx1"/>
                </a:solidFill>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8194" name="Picture 2" descr="Image result for USA">
            <a:extLst>
              <a:ext uri="{FF2B5EF4-FFF2-40B4-BE49-F238E27FC236}">
                <a16:creationId xmlns:a16="http://schemas.microsoft.com/office/drawing/2014/main" id="{AA02577C-BABD-48F1-9D84-6ED9135017C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70944" y="5643095"/>
            <a:ext cx="3282907" cy="26055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E982CB4E-9484-4BE7-AA82-6BB221C80DF2}"/>
              </a:ext>
            </a:extLst>
          </p:cNvPr>
          <p:cNvPicPr>
            <a:picLocks noChangeAspect="1"/>
          </p:cNvPicPr>
          <p:nvPr/>
        </p:nvPicPr>
        <p:blipFill>
          <a:blip r:embed="rId4"/>
          <a:stretch>
            <a:fillRect/>
          </a:stretch>
        </p:blipFill>
        <p:spPr>
          <a:xfrm>
            <a:off x="5569322" y="3889798"/>
            <a:ext cx="3688755" cy="2172829"/>
          </a:xfrm>
          <a:prstGeom prst="rect">
            <a:avLst/>
          </a:prstGeom>
        </p:spPr>
      </p:pic>
      <p:cxnSp>
        <p:nvCxnSpPr>
          <p:cNvPr id="10" name="Connector: Elbow 9">
            <a:extLst>
              <a:ext uri="{FF2B5EF4-FFF2-40B4-BE49-F238E27FC236}">
                <a16:creationId xmlns:a16="http://schemas.microsoft.com/office/drawing/2014/main" id="{19E18E41-1CF4-4EC8-9A24-7CA7AFAE8438}"/>
              </a:ext>
            </a:extLst>
          </p:cNvPr>
          <p:cNvCxnSpPr>
            <a:stCxn id="8194" idx="0"/>
            <a:endCxn id="2" idx="1"/>
          </p:cNvCxnSpPr>
          <p:nvPr/>
        </p:nvCxnSpPr>
        <p:spPr>
          <a:xfrm rot="5400000" flipH="1" flipV="1">
            <a:off x="5007419" y="5081192"/>
            <a:ext cx="666883" cy="456924"/>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1E650C1D-6E36-4478-9285-CB85F56B0888}"/>
              </a:ext>
            </a:extLst>
          </p:cNvPr>
          <p:cNvSpPr/>
          <p:nvPr/>
        </p:nvSpPr>
        <p:spPr>
          <a:xfrm>
            <a:off x="9057599" y="2345775"/>
            <a:ext cx="2845087" cy="505908"/>
          </a:xfrm>
          <a:prstGeom prst="rect">
            <a:avLst/>
          </a:prstGeom>
          <a:ln>
            <a:solidFill>
              <a:schemeClr val="bg2">
                <a:lumMod val="90000"/>
              </a:schemeClr>
            </a:solidFill>
          </a:ln>
        </p:spPr>
        <p:txBody>
          <a:bodyPr>
            <a:spAutoFit/>
          </a:bodyPr>
          <a:lstStyle/>
          <a:p>
            <a:pPr algn="ctr"/>
            <a:r>
              <a:rPr lang="en-US" sz="1493" dirty="0">
                <a:cs typeface="Calibri"/>
              </a:rPr>
              <a:t>Cities with the highest population </a:t>
            </a:r>
          </a:p>
        </p:txBody>
      </p:sp>
      <p:sp>
        <p:nvSpPr>
          <p:cNvPr id="12" name="Rectangle 11">
            <a:extLst>
              <a:ext uri="{FF2B5EF4-FFF2-40B4-BE49-F238E27FC236}">
                <a16:creationId xmlns:a16="http://schemas.microsoft.com/office/drawing/2014/main" id="{FBCF2980-5E9B-441F-8A25-42EB41DA07EF}"/>
              </a:ext>
            </a:extLst>
          </p:cNvPr>
          <p:cNvSpPr/>
          <p:nvPr/>
        </p:nvSpPr>
        <p:spPr>
          <a:xfrm>
            <a:off x="10480142" y="3889797"/>
            <a:ext cx="1881951" cy="505908"/>
          </a:xfrm>
          <a:prstGeom prst="rect">
            <a:avLst/>
          </a:prstGeom>
          <a:ln>
            <a:solidFill>
              <a:schemeClr val="bg2">
                <a:lumMod val="90000"/>
              </a:schemeClr>
            </a:solidFill>
          </a:ln>
        </p:spPr>
        <p:txBody>
          <a:bodyPr>
            <a:spAutoFit/>
          </a:bodyPr>
          <a:lstStyle/>
          <a:p>
            <a:pPr algn="ctr"/>
            <a:r>
              <a:rPr lang="en-US" sz="1493" dirty="0">
                <a:cs typeface="Calibri"/>
              </a:rPr>
              <a:t>Using mobile devices.</a:t>
            </a:r>
          </a:p>
        </p:txBody>
      </p:sp>
      <p:cxnSp>
        <p:nvCxnSpPr>
          <p:cNvPr id="23" name="Connector: Elbow 22">
            <a:extLst>
              <a:ext uri="{FF2B5EF4-FFF2-40B4-BE49-F238E27FC236}">
                <a16:creationId xmlns:a16="http://schemas.microsoft.com/office/drawing/2014/main" id="{F19C307D-B2D3-4E09-94E0-F28649A58202}"/>
              </a:ext>
            </a:extLst>
          </p:cNvPr>
          <p:cNvCxnSpPr>
            <a:stCxn id="2" idx="0"/>
            <a:endCxn id="11" idx="1"/>
          </p:cNvCxnSpPr>
          <p:nvPr/>
        </p:nvCxnSpPr>
        <p:spPr>
          <a:xfrm rot="5400000" flipH="1" flipV="1">
            <a:off x="7590115" y="2422315"/>
            <a:ext cx="1291069" cy="1643899"/>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2E1C88A5-2697-42DB-939C-B2A7B9170733}"/>
              </a:ext>
            </a:extLst>
          </p:cNvPr>
          <p:cNvCxnSpPr>
            <a:stCxn id="11" idx="3"/>
            <a:endCxn id="12" idx="3"/>
          </p:cNvCxnSpPr>
          <p:nvPr/>
        </p:nvCxnSpPr>
        <p:spPr>
          <a:xfrm>
            <a:off x="11902686" y="2598729"/>
            <a:ext cx="459407" cy="1544022"/>
          </a:xfrm>
          <a:prstGeom prst="bentConnector3">
            <a:avLst>
              <a:gd name="adj1" fmla="val 14976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5C11195-7F25-4954-AF01-B9F2492C592D}"/>
              </a:ext>
            </a:extLst>
          </p:cNvPr>
          <p:cNvCxnSpPr>
            <a:cxnSpLocks/>
            <a:endCxn id="28" idx="2"/>
          </p:cNvCxnSpPr>
          <p:nvPr/>
        </p:nvCxnSpPr>
        <p:spPr>
          <a:xfrm flipH="1" flipV="1">
            <a:off x="6376459" y="3600096"/>
            <a:ext cx="108057" cy="4538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C618A1BF-1355-4DF3-82F0-FAA0475135A7}"/>
              </a:ext>
            </a:extLst>
          </p:cNvPr>
          <p:cNvSpPr/>
          <p:nvPr/>
        </p:nvSpPr>
        <p:spPr>
          <a:xfrm>
            <a:off x="5983393" y="3300975"/>
            <a:ext cx="786131" cy="299121"/>
          </a:xfrm>
          <a:prstGeom prst="rect">
            <a:avLst/>
          </a:prstGeom>
          <a:ln>
            <a:solidFill>
              <a:schemeClr val="bg2">
                <a:lumMod val="90000"/>
              </a:schemeClr>
            </a:solidFill>
          </a:ln>
        </p:spPr>
        <p:txBody>
          <a:bodyPr>
            <a:spAutoFit/>
          </a:bodyPr>
          <a:lstStyle/>
          <a:p>
            <a:pPr algn="ctr"/>
            <a:r>
              <a:rPr lang="en-US" sz="1493" dirty="0">
                <a:cs typeface="Calibri"/>
                <a:sym typeface="Calibri"/>
              </a:rPr>
              <a:t>Cluster </a:t>
            </a:r>
            <a:endParaRPr lang="en-US" sz="1493" dirty="0">
              <a:cs typeface="Calibri"/>
            </a:endParaRPr>
          </a:p>
        </p:txBody>
      </p:sp>
      <p:grpSp>
        <p:nvGrpSpPr>
          <p:cNvPr id="30" name="Group 29">
            <a:extLst>
              <a:ext uri="{FF2B5EF4-FFF2-40B4-BE49-F238E27FC236}">
                <a16:creationId xmlns:a16="http://schemas.microsoft.com/office/drawing/2014/main" id="{BDEB7668-0181-477D-8C96-9EFC0E6CA3EC}"/>
              </a:ext>
            </a:extLst>
          </p:cNvPr>
          <p:cNvGrpSpPr/>
          <p:nvPr/>
        </p:nvGrpSpPr>
        <p:grpSpPr>
          <a:xfrm>
            <a:off x="5442851" y="3141384"/>
            <a:ext cx="6502400" cy="4838624"/>
            <a:chOff x="12842852" y="2053920"/>
            <a:chExt cx="6096000" cy="4536210"/>
          </a:xfrm>
        </p:grpSpPr>
        <p:pic>
          <p:nvPicPr>
            <p:cNvPr id="34" name="Picture 6" descr="Image result for Cluster Sampling">
              <a:extLst>
                <a:ext uri="{FF2B5EF4-FFF2-40B4-BE49-F238E27FC236}">
                  <a16:creationId xmlns:a16="http://schemas.microsoft.com/office/drawing/2014/main" id="{8FE0DB59-E0F9-44F4-A872-4C856EDE76C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7949"/>
            <a:stretch/>
          </p:blipFill>
          <p:spPr bwMode="auto">
            <a:xfrm>
              <a:off x="13783424" y="3645669"/>
              <a:ext cx="4219930" cy="2944461"/>
            </a:xfrm>
            <a:prstGeom prst="rect">
              <a:avLst/>
            </a:prstGeom>
            <a:noFill/>
            <a:extLst>
              <a:ext uri="{909E8E84-426E-40DD-AFC4-6F175D3DCCD1}">
                <a14:hiddenFill xmlns:a14="http://schemas.microsoft.com/office/drawing/2010/main">
                  <a:solidFill>
                    <a:srgbClr val="FFFFFF"/>
                  </a:solidFill>
                </a14:hiddenFill>
              </a:ext>
            </a:extLst>
          </p:spPr>
        </p:pic>
        <p:sp>
          <p:nvSpPr>
            <p:cNvPr id="45" name="Rectangle 44">
              <a:extLst>
                <a:ext uri="{FF2B5EF4-FFF2-40B4-BE49-F238E27FC236}">
                  <a16:creationId xmlns:a16="http://schemas.microsoft.com/office/drawing/2014/main" id="{18E6509F-D110-4D9C-B8EE-674EC7AA8E97}"/>
                </a:ext>
              </a:extLst>
            </p:cNvPr>
            <p:cNvSpPr/>
            <p:nvPr/>
          </p:nvSpPr>
          <p:spPr>
            <a:xfrm>
              <a:off x="12842852" y="2053920"/>
              <a:ext cx="6096000" cy="1384995"/>
            </a:xfrm>
            <a:prstGeom prst="rect">
              <a:avLst/>
            </a:prstGeom>
            <a:ln>
              <a:solidFill>
                <a:schemeClr val="bg2">
                  <a:lumMod val="90000"/>
                </a:schemeClr>
              </a:solidFill>
            </a:ln>
          </p:spPr>
          <p:txBody>
            <a:bodyPr>
              <a:spAutoFit/>
            </a:bodyPr>
            <a:lstStyle/>
            <a:p>
              <a:pPr marL="304810" indent="-304810">
                <a:spcBef>
                  <a:spcPts val="0"/>
                </a:spcBef>
                <a:buFont typeface="Arial" panose="020B0604020202020204" pitchFamily="34" charset="0"/>
                <a:buChar char="•"/>
              </a:pPr>
              <a:r>
                <a:rPr lang="en-US" sz="2000" dirty="0">
                  <a:ea typeface="Calibri"/>
                  <a:cs typeface="Calibri"/>
                  <a:sym typeface="Calibri"/>
                </a:rPr>
                <a:t>Divide the population into groups (clusters)</a:t>
              </a:r>
            </a:p>
            <a:p>
              <a:pPr marL="304810" indent="-304810">
                <a:spcBef>
                  <a:spcPts val="0"/>
                </a:spcBef>
                <a:buFont typeface="Arial" panose="020B0604020202020204" pitchFamily="34" charset="0"/>
                <a:buChar char="•"/>
              </a:pPr>
              <a:r>
                <a:rPr lang="en-US" sz="2000" dirty="0">
                  <a:ea typeface="Calibri"/>
                  <a:cs typeface="Calibri"/>
                  <a:sym typeface="Calibri"/>
                </a:rPr>
                <a:t>Obtain a simple random sample of so many clusters from all possible clusters</a:t>
              </a:r>
            </a:p>
            <a:p>
              <a:pPr marL="304810" indent="-304810">
                <a:spcBef>
                  <a:spcPts val="0"/>
                </a:spcBef>
                <a:buFont typeface="Arial" panose="020B0604020202020204" pitchFamily="34" charset="0"/>
                <a:buChar char="•"/>
              </a:pPr>
              <a:r>
                <a:rPr lang="en-US" sz="2000" dirty="0">
                  <a:ea typeface="Calibri"/>
                  <a:cs typeface="Calibri"/>
                  <a:sym typeface="Calibri"/>
                </a:rPr>
                <a:t>Obtain data on every sampling unit in each of the randomly selected clusters</a:t>
              </a:r>
            </a:p>
          </p:txBody>
        </p:sp>
      </p:grpSp>
      <p:pic>
        <p:nvPicPr>
          <p:cNvPr id="20" name="Picture 2" descr="Young man thinking Royalty Free Vector Image - VectorStock">
            <a:extLst>
              <a:ext uri="{FF2B5EF4-FFF2-40B4-BE49-F238E27FC236}">
                <a16:creationId xmlns:a16="http://schemas.microsoft.com/office/drawing/2014/main" id="{BF73F132-60B2-412A-9184-B094E47C53EF}"/>
              </a:ext>
            </a:extLst>
          </p:cNvPr>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4959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500"/>
                                        <p:tgtEl>
                                          <p:spTgt spid="8194"/>
                                        </p:tgtEl>
                                      </p:cBhvr>
                                    </p:animEffect>
                                  </p:childTnLst>
                                </p:cTn>
                              </p:par>
                              <p:par>
                                <p:cTn id="8" presetID="1" presetClass="exit" presetSubtype="0" fill="hold" nodeType="withEffect">
                                  <p:stCondLst>
                                    <p:cond delay="0"/>
                                  </p:stCondLst>
                                  <p:childTnLst>
                                    <p:set>
                                      <p:cBhvr>
                                        <p:cTn id="9" dur="1" fill="hold">
                                          <p:stCondLst>
                                            <p:cond delay="0"/>
                                          </p:stCondLst>
                                        </p:cTn>
                                        <p:tgtEl>
                                          <p:spTgt spid="30"/>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par>
                                <p:cTn id="18" presetID="10" presetClass="entr" presetSubtype="0" fill="hold"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500"/>
                                        <p:tgtEl>
                                          <p:spTgt spid="2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2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p:cNvSpPr/>
          <p:nvPr/>
        </p:nvSpPr>
        <p:spPr>
          <a:xfrm>
            <a:off x="-6326" y="-43141"/>
            <a:ext cx="4095779"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1" name="Years of Experience distribution"/>
          <p:cNvSpPr txBox="1"/>
          <p:nvPr/>
        </p:nvSpPr>
        <p:spPr>
          <a:xfrm>
            <a:off x="486118" y="4245357"/>
            <a:ext cx="3980590" cy="1262887"/>
          </a:xfrm>
          <a:prstGeom prst="rect">
            <a:avLst/>
          </a:prstGeom>
          <a:ln w="12700">
            <a:miter lim="400000"/>
          </a:ln>
        </p:spPr>
        <p:txBody>
          <a:bodyPr lIns="50800" tIns="50800" rIns="50800" bIns="50800" anchor="ctr">
            <a:spAutoFit/>
          </a:bodyPr>
          <a:lstStyle/>
          <a:p>
            <a:pPr defTabSz="457200">
              <a:lnSpc>
                <a:spcPts val="9600"/>
              </a:lnSpc>
              <a:spcBef>
                <a:spcPts val="0"/>
              </a:spcBef>
              <a:defRPr sz="4000">
                <a:solidFill>
                  <a:srgbClr val="FFFFFF"/>
                </a:solidFill>
                <a:latin typeface="Avenir Medium"/>
                <a:ea typeface="Avenir Medium"/>
                <a:cs typeface="Avenir Medium"/>
                <a:sym typeface="Avenir Medium"/>
              </a:defRPr>
            </a:pPr>
            <a:endParaRPr/>
          </a:p>
        </p:txBody>
      </p:sp>
      <p:pic>
        <p:nvPicPr>
          <p:cNvPr id="172" name="skillenza_white.png" descr="skillenza_white.png"/>
          <p:cNvPicPr>
            <a:picLocks noChangeAspect="1"/>
          </p:cNvPicPr>
          <p:nvPr/>
        </p:nvPicPr>
        <p:blipFill>
          <a:blip r:embed="rId2"/>
          <a:stretch>
            <a:fillRect/>
          </a:stretch>
        </p:blipFill>
        <p:spPr>
          <a:xfrm>
            <a:off x="203956" y="28773"/>
            <a:ext cx="1705134" cy="852567"/>
          </a:xfrm>
          <a:prstGeom prst="rect">
            <a:avLst/>
          </a:prstGeom>
          <a:ln w="12700">
            <a:miter lim="400000"/>
          </a:ln>
        </p:spPr>
      </p:pic>
      <p:sp>
        <p:nvSpPr>
          <p:cNvPr id="173" name="&lt;Topic&gt;"/>
          <p:cNvSpPr txBox="1"/>
          <p:nvPr/>
        </p:nvSpPr>
        <p:spPr>
          <a:xfrm>
            <a:off x="4934261" y="4279900"/>
            <a:ext cx="3136278" cy="119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dirty="0"/>
              <a:t>&lt;Topic&gt;</a:t>
            </a:r>
          </a:p>
        </p:txBody>
      </p:sp>
      <p:sp>
        <p:nvSpPr>
          <p:cNvPr id="6" name="TextBox 5">
            <a:extLst>
              <a:ext uri="{FF2B5EF4-FFF2-40B4-BE49-F238E27FC236}">
                <a16:creationId xmlns:a16="http://schemas.microsoft.com/office/drawing/2014/main" id="{4E203CB4-04F9-43AE-9B1A-41DCA890F8D7}"/>
              </a:ext>
            </a:extLst>
          </p:cNvPr>
          <p:cNvSpPr txBox="1"/>
          <p:nvPr/>
        </p:nvSpPr>
        <p:spPr>
          <a:xfrm>
            <a:off x="394099" y="3794283"/>
            <a:ext cx="3218727" cy="16209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4000" dirty="0">
                <a:solidFill>
                  <a:schemeClr val="bg1"/>
                </a:solidFill>
              </a:rPr>
              <a:t>Categories of Statistics</a:t>
            </a:r>
          </a:p>
        </p:txBody>
      </p:sp>
    </p:spTree>
    <p:extLst>
      <p:ext uri="{BB962C8B-B14F-4D97-AF65-F5344CB8AC3E}">
        <p14:creationId xmlns:p14="http://schemas.microsoft.com/office/powerpoint/2010/main" val="24626797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2000" b="1" dirty="0">
                  <a:solidFill>
                    <a:schemeClr val="tx1"/>
                  </a:solidFill>
                </a:rPr>
                <a:t>Recall Statistics!!</a:t>
              </a:r>
              <a:endParaRPr lang="en-IN" sz="2000" b="1" kern="1200" dirty="0">
                <a:solidFill>
                  <a:prstClr val="black"/>
                </a:solidFill>
                <a:latin typeface="Calibri" panose="020F0502020204030204"/>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7" name="Group 6">
            <a:extLst>
              <a:ext uri="{FF2B5EF4-FFF2-40B4-BE49-F238E27FC236}">
                <a16:creationId xmlns:a16="http://schemas.microsoft.com/office/drawing/2014/main" id="{D4F444B5-C2DD-402A-A344-784625AECA06}"/>
              </a:ext>
            </a:extLst>
          </p:cNvPr>
          <p:cNvGrpSpPr/>
          <p:nvPr/>
        </p:nvGrpSpPr>
        <p:grpSpPr>
          <a:xfrm>
            <a:off x="6502400" y="3543937"/>
            <a:ext cx="2962862" cy="2118015"/>
            <a:chOff x="6096000" y="2364710"/>
            <a:chExt cx="2777683" cy="1985639"/>
          </a:xfrm>
        </p:grpSpPr>
        <p:pic>
          <p:nvPicPr>
            <p:cNvPr id="2" name="Picture 1">
              <a:extLst>
                <a:ext uri="{FF2B5EF4-FFF2-40B4-BE49-F238E27FC236}">
                  <a16:creationId xmlns:a16="http://schemas.microsoft.com/office/drawing/2014/main" id="{4BDE66B0-E9A4-486C-A4FE-3B8C86BBEE1A}"/>
                </a:ext>
              </a:extLst>
            </p:cNvPr>
            <p:cNvPicPr>
              <a:picLocks noChangeAspect="1"/>
            </p:cNvPicPr>
            <p:nvPr/>
          </p:nvPicPr>
          <p:blipFill>
            <a:blip r:embed="rId3"/>
            <a:stretch>
              <a:fillRect/>
            </a:stretch>
          </p:blipFill>
          <p:spPr>
            <a:xfrm>
              <a:off x="6770368" y="2364710"/>
              <a:ext cx="1428949" cy="1705213"/>
            </a:xfrm>
            <a:prstGeom prst="rect">
              <a:avLst/>
            </a:prstGeom>
          </p:spPr>
        </p:pic>
        <p:sp>
          <p:nvSpPr>
            <p:cNvPr id="4" name="Rectangle 3">
              <a:extLst>
                <a:ext uri="{FF2B5EF4-FFF2-40B4-BE49-F238E27FC236}">
                  <a16:creationId xmlns:a16="http://schemas.microsoft.com/office/drawing/2014/main" id="{19E1E4D6-9473-4B35-946A-2282B4F9F39A}"/>
                </a:ext>
              </a:extLst>
            </p:cNvPr>
            <p:cNvSpPr/>
            <p:nvPr/>
          </p:nvSpPr>
          <p:spPr>
            <a:xfrm>
              <a:off x="6096000" y="4069923"/>
              <a:ext cx="2777683" cy="280426"/>
            </a:xfrm>
            <a:prstGeom prst="rect">
              <a:avLst/>
            </a:prstGeom>
            <a:ln>
              <a:solidFill>
                <a:schemeClr val="bg2">
                  <a:lumMod val="90000"/>
                </a:schemeClr>
              </a:solidFill>
            </a:ln>
          </p:spPr>
          <p:txBody>
            <a:bodyPr>
              <a:spAutoFit/>
            </a:bodyPr>
            <a:lstStyle/>
            <a:p>
              <a:pPr algn="ctr"/>
              <a:r>
                <a:rPr lang="en-US" sz="1493" dirty="0">
                  <a:cs typeface="Calibri"/>
                </a:rPr>
                <a:t>Descriptive Statistics</a:t>
              </a:r>
            </a:p>
          </p:txBody>
        </p:sp>
      </p:grpSp>
      <p:grpSp>
        <p:nvGrpSpPr>
          <p:cNvPr id="8" name="Group 7">
            <a:extLst>
              <a:ext uri="{FF2B5EF4-FFF2-40B4-BE49-F238E27FC236}">
                <a16:creationId xmlns:a16="http://schemas.microsoft.com/office/drawing/2014/main" id="{3523DF1E-E960-472A-A40E-232CAE9F0FD5}"/>
              </a:ext>
            </a:extLst>
          </p:cNvPr>
          <p:cNvGrpSpPr/>
          <p:nvPr/>
        </p:nvGrpSpPr>
        <p:grpSpPr>
          <a:xfrm>
            <a:off x="8959508" y="5852329"/>
            <a:ext cx="2962862" cy="1274618"/>
            <a:chOff x="8399538" y="4343557"/>
            <a:chExt cx="2777683" cy="1194954"/>
          </a:xfrm>
        </p:grpSpPr>
        <p:pic>
          <p:nvPicPr>
            <p:cNvPr id="3" name="Picture 2">
              <a:extLst>
                <a:ext uri="{FF2B5EF4-FFF2-40B4-BE49-F238E27FC236}">
                  <a16:creationId xmlns:a16="http://schemas.microsoft.com/office/drawing/2014/main" id="{E6216C59-27F0-498A-B7D5-23D7A4A29855}"/>
                </a:ext>
              </a:extLst>
            </p:cNvPr>
            <p:cNvPicPr>
              <a:picLocks noChangeAspect="1"/>
            </p:cNvPicPr>
            <p:nvPr/>
          </p:nvPicPr>
          <p:blipFill>
            <a:blip r:embed="rId4"/>
            <a:stretch>
              <a:fillRect/>
            </a:stretch>
          </p:blipFill>
          <p:spPr>
            <a:xfrm>
              <a:off x="8702379" y="4343557"/>
              <a:ext cx="2172003" cy="914528"/>
            </a:xfrm>
            <a:prstGeom prst="rect">
              <a:avLst/>
            </a:prstGeom>
          </p:spPr>
        </p:pic>
        <p:sp>
          <p:nvSpPr>
            <p:cNvPr id="12" name="Rectangle 11">
              <a:extLst>
                <a:ext uri="{FF2B5EF4-FFF2-40B4-BE49-F238E27FC236}">
                  <a16:creationId xmlns:a16="http://schemas.microsoft.com/office/drawing/2014/main" id="{6CB6AE73-5839-4107-B651-898635B54A7D}"/>
                </a:ext>
              </a:extLst>
            </p:cNvPr>
            <p:cNvSpPr/>
            <p:nvPr/>
          </p:nvSpPr>
          <p:spPr>
            <a:xfrm>
              <a:off x="8399538" y="5258085"/>
              <a:ext cx="2777683" cy="280426"/>
            </a:xfrm>
            <a:prstGeom prst="rect">
              <a:avLst/>
            </a:prstGeom>
            <a:ln>
              <a:solidFill>
                <a:schemeClr val="bg2">
                  <a:lumMod val="90000"/>
                </a:schemeClr>
              </a:solidFill>
            </a:ln>
          </p:spPr>
          <p:txBody>
            <a:bodyPr>
              <a:spAutoFit/>
            </a:bodyPr>
            <a:lstStyle/>
            <a:p>
              <a:pPr algn="ctr"/>
              <a:r>
                <a:rPr lang="en-US" sz="1493" dirty="0">
                  <a:cs typeface="Calibri"/>
                </a:rPr>
                <a:t>Inferential Statistics</a:t>
              </a:r>
            </a:p>
          </p:txBody>
        </p:sp>
      </p:grpSp>
      <p:pic>
        <p:nvPicPr>
          <p:cNvPr id="16" name="skillenza_logo_new (1).png" descr="skillenza_logo_new (1).png">
            <a:extLst>
              <a:ext uri="{FF2B5EF4-FFF2-40B4-BE49-F238E27FC236}">
                <a16:creationId xmlns:a16="http://schemas.microsoft.com/office/drawing/2014/main" id="{8184CD7C-9777-4337-B6BB-D839593AA47D}"/>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pic>
        <p:nvPicPr>
          <p:cNvPr id="20" name="Picture 2" descr="Young man thinking Royalty Free Vector Image - VectorStock">
            <a:extLst>
              <a:ext uri="{FF2B5EF4-FFF2-40B4-BE49-F238E27FC236}">
                <a16:creationId xmlns:a16="http://schemas.microsoft.com/office/drawing/2014/main" id="{E85AD24B-6AEC-4854-A797-20864198C214}"/>
              </a:ext>
            </a:extLst>
          </p:cNvPr>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a:extLst>
              <a:ext uri="{FF2B5EF4-FFF2-40B4-BE49-F238E27FC236}">
                <a16:creationId xmlns:a16="http://schemas.microsoft.com/office/drawing/2014/main" id="{A47AD9B6-721C-4232-9DD4-3A6F0D07E9DD}"/>
              </a:ext>
            </a:extLst>
          </p:cNvPr>
          <p:cNvSpPr/>
          <p:nvPr/>
        </p:nvSpPr>
        <p:spPr>
          <a:xfrm>
            <a:off x="463210" y="375939"/>
            <a:ext cx="5301486" cy="507831"/>
          </a:xfrm>
          <a:prstGeom prst="rect">
            <a:avLst/>
          </a:prstGeom>
        </p:spPr>
        <p:txBody>
          <a:bodyPr wrap="square">
            <a:spAutoFit/>
          </a:bodyPr>
          <a:lstStyle/>
          <a:p>
            <a:r>
              <a:rPr lang="en-US" b="1" dirty="0"/>
              <a:t>Categories of Statistics</a:t>
            </a:r>
          </a:p>
        </p:txBody>
      </p:sp>
    </p:spTree>
    <p:extLst>
      <p:ext uri="{BB962C8B-B14F-4D97-AF65-F5344CB8AC3E}">
        <p14:creationId xmlns:p14="http://schemas.microsoft.com/office/powerpoint/2010/main" val="2045654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5" y="2345776"/>
            <a:ext cx="4403515" cy="1650804"/>
            <a:chOff x="6026983" y="2026308"/>
            <a:chExt cx="4128296"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3768266"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000" b="1" dirty="0">
                  <a:solidFill>
                    <a:schemeClr val="tx1"/>
                  </a:solidFill>
                </a:rPr>
                <a:t>What is Descriptive Statistics?</a:t>
              </a:r>
              <a:endParaRPr lang="en-IN" sz="2000" b="1" dirty="0">
                <a:solidFill>
                  <a:schemeClr val="tx1"/>
                </a:solidFill>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7" name="Group 6">
            <a:extLst>
              <a:ext uri="{FF2B5EF4-FFF2-40B4-BE49-F238E27FC236}">
                <a16:creationId xmlns:a16="http://schemas.microsoft.com/office/drawing/2014/main" id="{D4F444B5-C2DD-402A-A344-784625AECA06}"/>
              </a:ext>
            </a:extLst>
          </p:cNvPr>
          <p:cNvGrpSpPr/>
          <p:nvPr/>
        </p:nvGrpSpPr>
        <p:grpSpPr>
          <a:xfrm>
            <a:off x="5078539" y="3171177"/>
            <a:ext cx="7194550" cy="2820412"/>
            <a:chOff x="4761130" y="2364710"/>
            <a:chExt cx="6744890" cy="2644135"/>
          </a:xfrm>
        </p:grpSpPr>
        <p:pic>
          <p:nvPicPr>
            <p:cNvPr id="2" name="Picture 1">
              <a:extLst>
                <a:ext uri="{FF2B5EF4-FFF2-40B4-BE49-F238E27FC236}">
                  <a16:creationId xmlns:a16="http://schemas.microsoft.com/office/drawing/2014/main" id="{4BDE66B0-E9A4-486C-A4FE-3B8C86BBEE1A}"/>
                </a:ext>
              </a:extLst>
            </p:cNvPr>
            <p:cNvPicPr>
              <a:picLocks noChangeAspect="1"/>
            </p:cNvPicPr>
            <p:nvPr/>
          </p:nvPicPr>
          <p:blipFill>
            <a:blip r:embed="rId3"/>
            <a:stretch>
              <a:fillRect/>
            </a:stretch>
          </p:blipFill>
          <p:spPr>
            <a:xfrm>
              <a:off x="7419101" y="2364710"/>
              <a:ext cx="1428949" cy="1705213"/>
            </a:xfrm>
            <a:prstGeom prst="rect">
              <a:avLst/>
            </a:prstGeom>
          </p:spPr>
        </p:pic>
        <p:sp>
          <p:nvSpPr>
            <p:cNvPr id="4" name="Rectangle 3">
              <a:extLst>
                <a:ext uri="{FF2B5EF4-FFF2-40B4-BE49-F238E27FC236}">
                  <a16:creationId xmlns:a16="http://schemas.microsoft.com/office/drawing/2014/main" id="{19E1E4D6-9473-4B35-946A-2282B4F9F39A}"/>
                </a:ext>
              </a:extLst>
            </p:cNvPr>
            <p:cNvSpPr/>
            <p:nvPr/>
          </p:nvSpPr>
          <p:spPr>
            <a:xfrm>
              <a:off x="4761130" y="4143223"/>
              <a:ext cx="6744890" cy="865622"/>
            </a:xfrm>
            <a:prstGeom prst="rect">
              <a:avLst/>
            </a:prstGeom>
            <a:ln>
              <a:solidFill>
                <a:schemeClr val="bg2">
                  <a:lumMod val="90000"/>
                </a:schemeClr>
              </a:solidFill>
            </a:ln>
          </p:spPr>
          <p:txBody>
            <a:bodyPr wrap="square">
              <a:spAutoFit/>
            </a:bodyPr>
            <a:lstStyle/>
            <a:p>
              <a:pPr lvl="0" algn="ctr"/>
              <a:r>
                <a:rPr lang="en-US" sz="2000" dirty="0">
                  <a:sym typeface="Calibri"/>
                </a:rPr>
                <a:t>The analysis of data that helps describe, show or summarize data in a meaningful way such that, for example, patterns might emerge from the data</a:t>
              </a:r>
              <a:endParaRPr lang="en-US" sz="2000" dirty="0"/>
            </a:p>
          </p:txBody>
        </p:sp>
      </p:grpSp>
      <p:sp>
        <p:nvSpPr>
          <p:cNvPr id="10" name="Rectangle 9">
            <a:extLst>
              <a:ext uri="{FF2B5EF4-FFF2-40B4-BE49-F238E27FC236}">
                <a16:creationId xmlns:a16="http://schemas.microsoft.com/office/drawing/2014/main" id="{D3EF8096-F982-400E-8E12-B38F4308F83C}"/>
              </a:ext>
            </a:extLst>
          </p:cNvPr>
          <p:cNvSpPr/>
          <p:nvPr/>
        </p:nvSpPr>
        <p:spPr>
          <a:xfrm>
            <a:off x="6350355" y="6294787"/>
            <a:ext cx="4650918" cy="369332"/>
          </a:xfrm>
          <a:prstGeom prst="rect">
            <a:avLst/>
          </a:prstGeom>
          <a:ln>
            <a:solidFill>
              <a:schemeClr val="bg2">
                <a:lumMod val="90000"/>
              </a:schemeClr>
            </a:solidFill>
          </a:ln>
        </p:spPr>
        <p:txBody>
          <a:bodyPr wrap="square">
            <a:spAutoFit/>
          </a:bodyPr>
          <a:lstStyle/>
          <a:p>
            <a:pPr algn="ctr"/>
            <a:r>
              <a:rPr lang="en-US" sz="2000" dirty="0"/>
              <a:t>Just describes and summarizes data </a:t>
            </a:r>
          </a:p>
        </p:txBody>
      </p:sp>
      <p:pic>
        <p:nvPicPr>
          <p:cNvPr id="12" name="skillenza_logo_new (1).png" descr="skillenza_logo_new (1).png">
            <a:extLst>
              <a:ext uri="{FF2B5EF4-FFF2-40B4-BE49-F238E27FC236}">
                <a16:creationId xmlns:a16="http://schemas.microsoft.com/office/drawing/2014/main" id="{2C51BC6B-75B9-4609-A894-D9DB4370CA60}"/>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16" name="Picture 2" descr="Young man thinking Royalty Free Vector Image - VectorStock">
            <a:extLst>
              <a:ext uri="{FF2B5EF4-FFF2-40B4-BE49-F238E27FC236}">
                <a16:creationId xmlns:a16="http://schemas.microsoft.com/office/drawing/2014/main" id="{888C59B9-8911-4BF1-B73F-B96F444E5089}"/>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872A1F3E-D943-45FD-AB9D-4AA1BDDE799F}"/>
              </a:ext>
            </a:extLst>
          </p:cNvPr>
          <p:cNvSpPr/>
          <p:nvPr/>
        </p:nvSpPr>
        <p:spPr>
          <a:xfrm>
            <a:off x="463210" y="375939"/>
            <a:ext cx="5301486" cy="507831"/>
          </a:xfrm>
          <a:prstGeom prst="rect">
            <a:avLst/>
          </a:prstGeom>
        </p:spPr>
        <p:txBody>
          <a:bodyPr wrap="square">
            <a:spAutoFit/>
          </a:bodyPr>
          <a:lstStyle/>
          <a:p>
            <a:r>
              <a:rPr lang="en-US" b="1" dirty="0"/>
              <a:t>Categories of Statistics</a:t>
            </a:r>
          </a:p>
        </p:txBody>
      </p:sp>
    </p:spTree>
    <p:extLst>
      <p:ext uri="{BB962C8B-B14F-4D97-AF65-F5344CB8AC3E}">
        <p14:creationId xmlns:p14="http://schemas.microsoft.com/office/powerpoint/2010/main" val="3423410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4798154" cy="1650804"/>
            <a:chOff x="6026983" y="2026308"/>
            <a:chExt cx="4498269"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2" y="2026308"/>
              <a:ext cx="4138240"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2000" b="1" dirty="0">
                  <a:solidFill>
                    <a:schemeClr val="tx1"/>
                  </a:solidFill>
                </a:rPr>
                <a:t>What is I</a:t>
              </a:r>
              <a:r>
                <a:rPr lang="en-US" sz="2000" b="1" dirty="0">
                  <a:solidFill>
                    <a:schemeClr val="tx1"/>
                  </a:solidFill>
                  <a:sym typeface="Calibri"/>
                </a:rPr>
                <a:t>nferential Statistics </a:t>
              </a:r>
              <a:r>
                <a:rPr lang="en-US" sz="2000" b="1" dirty="0">
                  <a:solidFill>
                    <a:schemeClr val="tx1"/>
                  </a:solidFill>
                </a:rPr>
                <a:t>?</a:t>
              </a:r>
              <a:endParaRPr lang="en-IN" sz="2000" b="1" dirty="0">
                <a:solidFill>
                  <a:schemeClr val="tx1"/>
                </a:solidFill>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12" name="Group 11">
            <a:extLst>
              <a:ext uri="{FF2B5EF4-FFF2-40B4-BE49-F238E27FC236}">
                <a16:creationId xmlns:a16="http://schemas.microsoft.com/office/drawing/2014/main" id="{2D5632E1-382C-4896-8D64-B968D4C3FF45}"/>
              </a:ext>
            </a:extLst>
          </p:cNvPr>
          <p:cNvGrpSpPr/>
          <p:nvPr/>
        </p:nvGrpSpPr>
        <p:grpSpPr>
          <a:xfrm>
            <a:off x="5248601" y="4224906"/>
            <a:ext cx="6924914" cy="2157011"/>
            <a:chOff x="6542328" y="4343557"/>
            <a:chExt cx="6492106" cy="2022197"/>
          </a:xfrm>
        </p:grpSpPr>
        <p:pic>
          <p:nvPicPr>
            <p:cNvPr id="16" name="Picture 15">
              <a:extLst>
                <a:ext uri="{FF2B5EF4-FFF2-40B4-BE49-F238E27FC236}">
                  <a16:creationId xmlns:a16="http://schemas.microsoft.com/office/drawing/2014/main" id="{57DD5031-0434-45A3-9C6B-E8C5728774C2}"/>
                </a:ext>
              </a:extLst>
            </p:cNvPr>
            <p:cNvPicPr>
              <a:picLocks noChangeAspect="1"/>
            </p:cNvPicPr>
            <p:nvPr/>
          </p:nvPicPr>
          <p:blipFill>
            <a:blip r:embed="rId3"/>
            <a:stretch>
              <a:fillRect/>
            </a:stretch>
          </p:blipFill>
          <p:spPr>
            <a:xfrm>
              <a:off x="8702379" y="4343557"/>
              <a:ext cx="2172003" cy="914528"/>
            </a:xfrm>
            <a:prstGeom prst="rect">
              <a:avLst/>
            </a:prstGeom>
          </p:spPr>
        </p:pic>
        <p:sp>
          <p:nvSpPr>
            <p:cNvPr id="20" name="Rectangle 19">
              <a:extLst>
                <a:ext uri="{FF2B5EF4-FFF2-40B4-BE49-F238E27FC236}">
                  <a16:creationId xmlns:a16="http://schemas.microsoft.com/office/drawing/2014/main" id="{F3AF0525-3129-4DA8-817A-82DF5B40B429}"/>
                </a:ext>
              </a:extLst>
            </p:cNvPr>
            <p:cNvSpPr/>
            <p:nvPr/>
          </p:nvSpPr>
          <p:spPr>
            <a:xfrm>
              <a:off x="6542328" y="5500132"/>
              <a:ext cx="6492106" cy="865622"/>
            </a:xfrm>
            <a:prstGeom prst="rect">
              <a:avLst/>
            </a:prstGeom>
            <a:ln>
              <a:solidFill>
                <a:schemeClr val="bg2">
                  <a:lumMod val="90000"/>
                </a:schemeClr>
              </a:solidFill>
            </a:ln>
          </p:spPr>
          <p:txBody>
            <a:bodyPr wrap="square">
              <a:spAutoFit/>
            </a:bodyPr>
            <a:lstStyle/>
            <a:p>
              <a:pPr algn="ctr"/>
              <a:r>
                <a:rPr lang="en-US" sz="2000" dirty="0">
                  <a:cs typeface="Calibri"/>
                </a:rPr>
                <a:t>Inferential Statistics </a:t>
              </a:r>
              <a:r>
                <a:rPr lang="en-US" sz="2000" dirty="0">
                  <a:sym typeface="Calibri"/>
                </a:rPr>
                <a:t>takes data from a sample and makes inferences about the larger population from which the sample was drawn</a:t>
              </a:r>
              <a:endParaRPr lang="en-US" sz="2000" dirty="0"/>
            </a:p>
          </p:txBody>
        </p:sp>
      </p:grpSp>
      <p:sp>
        <p:nvSpPr>
          <p:cNvPr id="21" name="Rectangle 20">
            <a:extLst>
              <a:ext uri="{FF2B5EF4-FFF2-40B4-BE49-F238E27FC236}">
                <a16:creationId xmlns:a16="http://schemas.microsoft.com/office/drawing/2014/main" id="{CBE0FF97-B1F2-4D55-A534-17F81A41B519}"/>
              </a:ext>
            </a:extLst>
          </p:cNvPr>
          <p:cNvSpPr/>
          <p:nvPr/>
        </p:nvSpPr>
        <p:spPr>
          <a:xfrm>
            <a:off x="6767223" y="6697123"/>
            <a:ext cx="3887670" cy="369332"/>
          </a:xfrm>
          <a:prstGeom prst="rect">
            <a:avLst/>
          </a:prstGeom>
          <a:ln>
            <a:solidFill>
              <a:schemeClr val="bg2">
                <a:lumMod val="90000"/>
              </a:schemeClr>
            </a:solidFill>
          </a:ln>
        </p:spPr>
        <p:txBody>
          <a:bodyPr wrap="square">
            <a:spAutoFit/>
          </a:bodyPr>
          <a:lstStyle/>
          <a:p>
            <a:pPr algn="ctr"/>
            <a:r>
              <a:rPr lang="en-US" sz="2000" dirty="0"/>
              <a:t>Studies a sample of same data</a:t>
            </a:r>
          </a:p>
        </p:txBody>
      </p:sp>
      <p:pic>
        <p:nvPicPr>
          <p:cNvPr id="22" name="skillenza_logo_new (1).png" descr="skillenza_logo_new (1).png">
            <a:extLst>
              <a:ext uri="{FF2B5EF4-FFF2-40B4-BE49-F238E27FC236}">
                <a16:creationId xmlns:a16="http://schemas.microsoft.com/office/drawing/2014/main" id="{07596CE4-FC1A-4915-A182-493C14536AE1}"/>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23" name="Picture 2" descr="Young man thinking Royalty Free Vector Image - VectorStock">
            <a:extLst>
              <a:ext uri="{FF2B5EF4-FFF2-40B4-BE49-F238E27FC236}">
                <a16:creationId xmlns:a16="http://schemas.microsoft.com/office/drawing/2014/main" id="{D84D6598-D863-49DA-AB5B-10BFEA6517FE}"/>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9A07CCBE-3B9D-48D8-BBB6-987BB6511C2F}"/>
              </a:ext>
            </a:extLst>
          </p:cNvPr>
          <p:cNvSpPr/>
          <p:nvPr/>
        </p:nvSpPr>
        <p:spPr>
          <a:xfrm>
            <a:off x="463210" y="375939"/>
            <a:ext cx="5301486" cy="507831"/>
          </a:xfrm>
          <a:prstGeom prst="rect">
            <a:avLst/>
          </a:prstGeom>
        </p:spPr>
        <p:txBody>
          <a:bodyPr wrap="square">
            <a:spAutoFit/>
          </a:bodyPr>
          <a:lstStyle/>
          <a:p>
            <a:r>
              <a:rPr lang="en-US" b="1" dirty="0"/>
              <a:t>Categories of Statistics</a:t>
            </a:r>
          </a:p>
        </p:txBody>
      </p:sp>
    </p:spTree>
    <p:extLst>
      <p:ext uri="{BB962C8B-B14F-4D97-AF65-F5344CB8AC3E}">
        <p14:creationId xmlns:p14="http://schemas.microsoft.com/office/powerpoint/2010/main" val="4061582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p:cNvSpPr/>
          <p:nvPr/>
        </p:nvSpPr>
        <p:spPr>
          <a:xfrm>
            <a:off x="-6326" y="-43141"/>
            <a:ext cx="4095779"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1" name="Years of Experience distribution"/>
          <p:cNvSpPr txBox="1"/>
          <p:nvPr/>
        </p:nvSpPr>
        <p:spPr>
          <a:xfrm>
            <a:off x="486118" y="4245357"/>
            <a:ext cx="3980590" cy="1262887"/>
          </a:xfrm>
          <a:prstGeom prst="rect">
            <a:avLst/>
          </a:prstGeom>
          <a:ln w="12700">
            <a:miter lim="400000"/>
          </a:ln>
        </p:spPr>
        <p:txBody>
          <a:bodyPr lIns="50800" tIns="50800" rIns="50800" bIns="50800" anchor="ctr">
            <a:spAutoFit/>
          </a:bodyPr>
          <a:lstStyle/>
          <a:p>
            <a:pPr defTabSz="457200">
              <a:lnSpc>
                <a:spcPts val="9600"/>
              </a:lnSpc>
              <a:spcBef>
                <a:spcPts val="0"/>
              </a:spcBef>
              <a:defRPr sz="4000">
                <a:solidFill>
                  <a:srgbClr val="FFFFFF"/>
                </a:solidFill>
                <a:latin typeface="Avenir Medium"/>
                <a:ea typeface="Avenir Medium"/>
                <a:cs typeface="Avenir Medium"/>
                <a:sym typeface="Avenir Medium"/>
              </a:defRPr>
            </a:pPr>
            <a:endParaRPr/>
          </a:p>
        </p:txBody>
      </p:sp>
      <p:pic>
        <p:nvPicPr>
          <p:cNvPr id="172" name="skillenza_white.png" descr="skillenza_white.png"/>
          <p:cNvPicPr>
            <a:picLocks noChangeAspect="1"/>
          </p:cNvPicPr>
          <p:nvPr/>
        </p:nvPicPr>
        <p:blipFill>
          <a:blip r:embed="rId2"/>
          <a:stretch>
            <a:fillRect/>
          </a:stretch>
        </p:blipFill>
        <p:spPr>
          <a:xfrm>
            <a:off x="203956" y="28773"/>
            <a:ext cx="1705134" cy="852567"/>
          </a:xfrm>
          <a:prstGeom prst="rect">
            <a:avLst/>
          </a:prstGeom>
          <a:ln w="12700">
            <a:miter lim="400000"/>
          </a:ln>
        </p:spPr>
      </p:pic>
      <p:sp>
        <p:nvSpPr>
          <p:cNvPr id="173" name="&lt;Topic&gt;"/>
          <p:cNvSpPr txBox="1"/>
          <p:nvPr/>
        </p:nvSpPr>
        <p:spPr>
          <a:xfrm>
            <a:off x="4934261" y="4279900"/>
            <a:ext cx="3136278" cy="119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dirty="0"/>
              <a:t>&lt;Topic&gt;</a:t>
            </a:r>
          </a:p>
        </p:txBody>
      </p:sp>
      <p:sp>
        <p:nvSpPr>
          <p:cNvPr id="6" name="TextBox 5">
            <a:extLst>
              <a:ext uri="{FF2B5EF4-FFF2-40B4-BE49-F238E27FC236}">
                <a16:creationId xmlns:a16="http://schemas.microsoft.com/office/drawing/2014/main" id="{4E203CB4-04F9-43AE-9B1A-41DCA890F8D7}"/>
              </a:ext>
            </a:extLst>
          </p:cNvPr>
          <p:cNvSpPr txBox="1"/>
          <p:nvPr/>
        </p:nvSpPr>
        <p:spPr>
          <a:xfrm>
            <a:off x="394099" y="3794283"/>
            <a:ext cx="3218727" cy="16209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4000" dirty="0">
                <a:solidFill>
                  <a:schemeClr val="bg1"/>
                </a:solidFill>
              </a:rPr>
              <a:t>Introduction to Statistics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p:cNvSpPr/>
          <p:nvPr/>
        </p:nvSpPr>
        <p:spPr>
          <a:xfrm>
            <a:off x="-6326" y="-43141"/>
            <a:ext cx="4095779"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1" name="Years of Experience distribution"/>
          <p:cNvSpPr txBox="1"/>
          <p:nvPr/>
        </p:nvSpPr>
        <p:spPr>
          <a:xfrm>
            <a:off x="486118" y="4245357"/>
            <a:ext cx="3980590" cy="1262887"/>
          </a:xfrm>
          <a:prstGeom prst="rect">
            <a:avLst/>
          </a:prstGeom>
          <a:ln w="12700">
            <a:miter lim="400000"/>
          </a:ln>
        </p:spPr>
        <p:txBody>
          <a:bodyPr lIns="50800" tIns="50800" rIns="50800" bIns="50800" anchor="ctr">
            <a:spAutoFit/>
          </a:bodyPr>
          <a:lstStyle/>
          <a:p>
            <a:pPr defTabSz="457200">
              <a:lnSpc>
                <a:spcPts val="9600"/>
              </a:lnSpc>
              <a:spcBef>
                <a:spcPts val="0"/>
              </a:spcBef>
              <a:defRPr sz="4000">
                <a:solidFill>
                  <a:srgbClr val="FFFFFF"/>
                </a:solidFill>
                <a:latin typeface="Avenir Medium"/>
                <a:ea typeface="Avenir Medium"/>
                <a:cs typeface="Avenir Medium"/>
                <a:sym typeface="Avenir Medium"/>
              </a:defRPr>
            </a:pPr>
            <a:endParaRPr/>
          </a:p>
        </p:txBody>
      </p:sp>
      <p:pic>
        <p:nvPicPr>
          <p:cNvPr id="172" name="skillenza_white.png" descr="skillenza_white.png"/>
          <p:cNvPicPr>
            <a:picLocks noChangeAspect="1"/>
          </p:cNvPicPr>
          <p:nvPr/>
        </p:nvPicPr>
        <p:blipFill>
          <a:blip r:embed="rId2"/>
          <a:stretch>
            <a:fillRect/>
          </a:stretch>
        </p:blipFill>
        <p:spPr>
          <a:xfrm>
            <a:off x="203956" y="28773"/>
            <a:ext cx="1705134" cy="852567"/>
          </a:xfrm>
          <a:prstGeom prst="rect">
            <a:avLst/>
          </a:prstGeom>
          <a:ln w="12700">
            <a:miter lim="400000"/>
          </a:ln>
        </p:spPr>
      </p:pic>
      <p:sp>
        <p:nvSpPr>
          <p:cNvPr id="173" name="&lt;Topic&gt;"/>
          <p:cNvSpPr txBox="1"/>
          <p:nvPr/>
        </p:nvSpPr>
        <p:spPr>
          <a:xfrm>
            <a:off x="4934261" y="4279900"/>
            <a:ext cx="3136278" cy="119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dirty="0"/>
              <a:t>&lt;Topic&gt;</a:t>
            </a:r>
          </a:p>
        </p:txBody>
      </p:sp>
      <p:sp>
        <p:nvSpPr>
          <p:cNvPr id="6" name="TextBox 5">
            <a:extLst>
              <a:ext uri="{FF2B5EF4-FFF2-40B4-BE49-F238E27FC236}">
                <a16:creationId xmlns:a16="http://schemas.microsoft.com/office/drawing/2014/main" id="{4E203CB4-04F9-43AE-9B1A-41DCA890F8D7}"/>
              </a:ext>
            </a:extLst>
          </p:cNvPr>
          <p:cNvSpPr txBox="1"/>
          <p:nvPr/>
        </p:nvSpPr>
        <p:spPr>
          <a:xfrm>
            <a:off x="394099" y="4071282"/>
            <a:ext cx="3218727" cy="10669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4000" dirty="0">
                <a:solidFill>
                  <a:schemeClr val="bg1"/>
                </a:solidFill>
              </a:rPr>
              <a:t>Skewness</a:t>
            </a:r>
          </a:p>
        </p:txBody>
      </p:sp>
    </p:spTree>
    <p:extLst>
      <p:ext uri="{BB962C8B-B14F-4D97-AF65-F5344CB8AC3E}">
        <p14:creationId xmlns:p14="http://schemas.microsoft.com/office/powerpoint/2010/main" val="75784618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7" y="2217970"/>
            <a:ext cx="4066964" cy="1650804"/>
            <a:chOff x="6026983" y="2026308"/>
            <a:chExt cx="3812778"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3452748"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2000"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9" name="Rectangle 8">
            <a:extLst>
              <a:ext uri="{FF2B5EF4-FFF2-40B4-BE49-F238E27FC236}">
                <a16:creationId xmlns:a16="http://schemas.microsoft.com/office/drawing/2014/main" id="{A7D93CC3-18DC-4987-9176-AE1654E55C65}"/>
              </a:ext>
            </a:extLst>
          </p:cNvPr>
          <p:cNvSpPr/>
          <p:nvPr/>
        </p:nvSpPr>
        <p:spPr>
          <a:xfrm>
            <a:off x="6370774" y="4059656"/>
            <a:ext cx="5367664" cy="646331"/>
          </a:xfrm>
          <a:prstGeom prst="rect">
            <a:avLst/>
          </a:prstGeom>
          <a:ln>
            <a:solidFill>
              <a:schemeClr val="bg2">
                <a:lumMod val="90000"/>
              </a:schemeClr>
            </a:solidFill>
          </a:ln>
        </p:spPr>
        <p:txBody>
          <a:bodyPr wrap="square">
            <a:spAutoFit/>
          </a:bodyPr>
          <a:lstStyle/>
          <a:p>
            <a:pPr algn="ctr">
              <a:spcAft>
                <a:spcPts val="2275"/>
              </a:spcAft>
            </a:pPr>
            <a:r>
              <a:rPr lang="en-US" sz="2000" dirty="0"/>
              <a:t>Represents an imbalance and asymmetry from the mean of a data distribution</a:t>
            </a:r>
            <a:endParaRPr lang="en-US" sz="2000" dirty="0">
              <a:ea typeface="Calibri"/>
              <a:cs typeface="Calibri"/>
              <a:sym typeface="Calibri"/>
            </a:endParaRPr>
          </a:p>
        </p:txBody>
      </p:sp>
      <p:pic>
        <p:nvPicPr>
          <p:cNvPr id="5" name="Picture 4"/>
          <p:cNvPicPr>
            <a:picLocks noChangeAspect="1"/>
          </p:cNvPicPr>
          <p:nvPr/>
        </p:nvPicPr>
        <p:blipFill>
          <a:blip r:embed="rId3"/>
          <a:stretch>
            <a:fillRect/>
          </a:stretch>
        </p:blipFill>
        <p:spPr>
          <a:xfrm>
            <a:off x="8272286" y="4934937"/>
            <a:ext cx="1574800" cy="1473200"/>
          </a:xfrm>
          <a:prstGeom prst="rect">
            <a:avLst/>
          </a:prstGeom>
        </p:spPr>
      </p:pic>
      <p:pic>
        <p:nvPicPr>
          <p:cNvPr id="6" name="Picture 5"/>
          <p:cNvPicPr>
            <a:picLocks noChangeAspect="1"/>
          </p:cNvPicPr>
          <p:nvPr/>
        </p:nvPicPr>
        <p:blipFill>
          <a:blip r:embed="rId4"/>
          <a:stretch>
            <a:fillRect/>
          </a:stretch>
        </p:blipFill>
        <p:spPr>
          <a:xfrm>
            <a:off x="7166187" y="6511429"/>
            <a:ext cx="1706880" cy="1270000"/>
          </a:xfrm>
          <a:prstGeom prst="rect">
            <a:avLst/>
          </a:prstGeom>
        </p:spPr>
      </p:pic>
      <p:pic>
        <p:nvPicPr>
          <p:cNvPr id="7" name="Picture 6"/>
          <p:cNvPicPr>
            <a:picLocks noChangeAspect="1"/>
          </p:cNvPicPr>
          <p:nvPr/>
        </p:nvPicPr>
        <p:blipFill>
          <a:blip r:embed="rId5"/>
          <a:stretch>
            <a:fillRect/>
          </a:stretch>
        </p:blipFill>
        <p:spPr>
          <a:xfrm>
            <a:off x="9054606" y="6511429"/>
            <a:ext cx="1584960" cy="1310640"/>
          </a:xfrm>
          <a:prstGeom prst="rect">
            <a:avLst/>
          </a:prstGeom>
        </p:spPr>
      </p:pic>
      <p:pic>
        <p:nvPicPr>
          <p:cNvPr id="12" name="skillenza_logo_new (1).png" descr="skillenza_logo_new (1).png">
            <a:extLst>
              <a:ext uri="{FF2B5EF4-FFF2-40B4-BE49-F238E27FC236}">
                <a16:creationId xmlns:a16="http://schemas.microsoft.com/office/drawing/2014/main" id="{3436FDCB-590A-4499-926B-B41F84775CB6}"/>
              </a:ext>
            </a:extLst>
          </p:cNvPr>
          <p:cNvPicPr>
            <a:picLocks noChangeAspect="1"/>
          </p:cNvPicPr>
          <p:nvPr/>
        </p:nvPicPr>
        <p:blipFill>
          <a:blip r:embed="rId6"/>
          <a:stretch>
            <a:fillRect/>
          </a:stretch>
        </p:blipFill>
        <p:spPr>
          <a:xfrm>
            <a:off x="9782878" y="69198"/>
            <a:ext cx="2540998" cy="1270499"/>
          </a:xfrm>
          <a:prstGeom prst="rect">
            <a:avLst/>
          </a:prstGeom>
          <a:ln w="12700">
            <a:miter lim="400000"/>
          </a:ln>
        </p:spPr>
      </p:pic>
      <p:sp>
        <p:nvSpPr>
          <p:cNvPr id="16" name="Rectangle 15">
            <a:extLst>
              <a:ext uri="{FF2B5EF4-FFF2-40B4-BE49-F238E27FC236}">
                <a16:creationId xmlns:a16="http://schemas.microsoft.com/office/drawing/2014/main" id="{821C45DC-5ED1-4EF9-91E5-1A35DFB7EEEB}"/>
              </a:ext>
            </a:extLst>
          </p:cNvPr>
          <p:cNvSpPr/>
          <p:nvPr/>
        </p:nvSpPr>
        <p:spPr>
          <a:xfrm>
            <a:off x="463210" y="375939"/>
            <a:ext cx="5301486" cy="507831"/>
          </a:xfrm>
          <a:prstGeom prst="rect">
            <a:avLst/>
          </a:prstGeom>
        </p:spPr>
        <p:txBody>
          <a:bodyPr wrap="square">
            <a:spAutoFit/>
          </a:bodyPr>
          <a:lstStyle/>
          <a:p>
            <a:r>
              <a:rPr lang="en-US" b="1" dirty="0"/>
              <a:t>Skewness</a:t>
            </a:r>
          </a:p>
        </p:txBody>
      </p:sp>
      <p:pic>
        <p:nvPicPr>
          <p:cNvPr id="20" name="Picture 2" descr="Young man thinking Royalty Free Vector Image - VectorStock">
            <a:extLst>
              <a:ext uri="{FF2B5EF4-FFF2-40B4-BE49-F238E27FC236}">
                <a16:creationId xmlns:a16="http://schemas.microsoft.com/office/drawing/2014/main" id="{D83B16A3-445A-4383-8C01-EB5B0F824698}"/>
              </a:ext>
            </a:extLst>
          </p:cNvPr>
          <p:cNvPicPr>
            <a:picLocks noChangeAspect="1" noChangeArrowheads="1"/>
          </p:cNvPicPr>
          <p:nvPr/>
        </p:nvPicPr>
        <p:blipFill rotWithShape="1">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4AFA991-4EB3-45D1-A85C-5C1D524E2589}"/>
              </a:ext>
            </a:extLst>
          </p:cNvPr>
          <p:cNvSpPr/>
          <p:nvPr/>
        </p:nvSpPr>
        <p:spPr>
          <a:xfrm>
            <a:off x="3547606" y="2814034"/>
            <a:ext cx="2563522" cy="369332"/>
          </a:xfrm>
          <a:prstGeom prst="rect">
            <a:avLst/>
          </a:prstGeom>
        </p:spPr>
        <p:txBody>
          <a:bodyPr wrap="none">
            <a:spAutoFit/>
          </a:bodyPr>
          <a:lstStyle/>
          <a:p>
            <a:pPr lvl="0" algn="ctr"/>
            <a:r>
              <a:rPr lang="en-US" sz="2000" b="1" dirty="0">
                <a:solidFill>
                  <a:schemeClr val="tx1"/>
                </a:solidFill>
              </a:rPr>
              <a:t>What is Skewness?</a:t>
            </a:r>
            <a:endParaRPr lang="en-IN" sz="2000" b="1" dirty="0">
              <a:solidFill>
                <a:schemeClr val="tx1"/>
              </a:solidFill>
            </a:endParaRPr>
          </a:p>
        </p:txBody>
      </p:sp>
    </p:spTree>
    <p:extLst>
      <p:ext uri="{BB962C8B-B14F-4D97-AF65-F5344CB8AC3E}">
        <p14:creationId xmlns:p14="http://schemas.microsoft.com/office/powerpoint/2010/main" val="3073596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CEC485-32B9-48F2-9D12-44F0CF66E98A}"/>
              </a:ext>
            </a:extLst>
          </p:cNvPr>
          <p:cNvGrpSpPr/>
          <p:nvPr/>
        </p:nvGrpSpPr>
        <p:grpSpPr>
          <a:xfrm>
            <a:off x="2435436" y="2217970"/>
            <a:ext cx="2746444" cy="1650804"/>
            <a:chOff x="6026983" y="2026308"/>
            <a:chExt cx="2574791" cy="1547629"/>
          </a:xfrm>
        </p:grpSpPr>
        <p:sp>
          <p:nvSpPr>
            <p:cNvPr id="7" name="Cloud 6">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8" name="Oval 7">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9" name="Oval 8">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11" name="Rectangle 10">
            <a:extLst>
              <a:ext uri="{FF2B5EF4-FFF2-40B4-BE49-F238E27FC236}">
                <a16:creationId xmlns:a16="http://schemas.microsoft.com/office/drawing/2014/main" id="{A7D93CC3-18DC-4987-9176-AE1654E55C65}"/>
              </a:ext>
            </a:extLst>
          </p:cNvPr>
          <p:cNvSpPr/>
          <p:nvPr/>
        </p:nvSpPr>
        <p:spPr>
          <a:xfrm>
            <a:off x="6808110" y="3922960"/>
            <a:ext cx="4503154" cy="646331"/>
          </a:xfrm>
          <a:prstGeom prst="rect">
            <a:avLst/>
          </a:prstGeom>
          <a:ln>
            <a:solidFill>
              <a:schemeClr val="bg2">
                <a:lumMod val="90000"/>
              </a:schemeClr>
            </a:solidFill>
          </a:ln>
        </p:spPr>
        <p:txBody>
          <a:bodyPr wrap="square">
            <a:spAutoFit/>
          </a:bodyPr>
          <a:lstStyle/>
          <a:p>
            <a:pPr algn="ctr"/>
            <a:r>
              <a:rPr lang="en-US" sz="2000" dirty="0"/>
              <a:t>Mean is the average of the numbers in the data distribution</a:t>
            </a:r>
          </a:p>
        </p:txBody>
      </p:sp>
      <p:sp>
        <p:nvSpPr>
          <p:cNvPr id="12" name="Rectangle 11">
            <a:extLst>
              <a:ext uri="{FF2B5EF4-FFF2-40B4-BE49-F238E27FC236}">
                <a16:creationId xmlns:a16="http://schemas.microsoft.com/office/drawing/2014/main" id="{A7D93CC3-18DC-4987-9176-AE1654E55C65}"/>
              </a:ext>
            </a:extLst>
          </p:cNvPr>
          <p:cNvSpPr/>
          <p:nvPr/>
        </p:nvSpPr>
        <p:spPr>
          <a:xfrm>
            <a:off x="6808109" y="4784020"/>
            <a:ext cx="4503154" cy="923330"/>
          </a:xfrm>
          <a:prstGeom prst="rect">
            <a:avLst/>
          </a:prstGeom>
          <a:ln>
            <a:solidFill>
              <a:schemeClr val="bg2">
                <a:lumMod val="90000"/>
              </a:schemeClr>
            </a:solidFill>
          </a:ln>
        </p:spPr>
        <p:txBody>
          <a:bodyPr wrap="square">
            <a:spAutoFit/>
          </a:bodyPr>
          <a:lstStyle/>
          <a:p>
            <a:pPr algn="ctr"/>
            <a:r>
              <a:rPr lang="en-US" sz="2000" dirty="0"/>
              <a:t>Median is the number that falls directly in the middle of the data distribution</a:t>
            </a:r>
          </a:p>
        </p:txBody>
      </p:sp>
      <p:sp>
        <p:nvSpPr>
          <p:cNvPr id="13" name="Rectangle 12">
            <a:extLst>
              <a:ext uri="{FF2B5EF4-FFF2-40B4-BE49-F238E27FC236}">
                <a16:creationId xmlns:a16="http://schemas.microsoft.com/office/drawing/2014/main" id="{A7D93CC3-18DC-4987-9176-AE1654E55C65}"/>
              </a:ext>
            </a:extLst>
          </p:cNvPr>
          <p:cNvSpPr/>
          <p:nvPr/>
        </p:nvSpPr>
        <p:spPr>
          <a:xfrm>
            <a:off x="6808109" y="5905924"/>
            <a:ext cx="4503154" cy="646331"/>
          </a:xfrm>
          <a:prstGeom prst="rect">
            <a:avLst/>
          </a:prstGeom>
          <a:ln>
            <a:solidFill>
              <a:schemeClr val="bg2">
                <a:lumMod val="90000"/>
              </a:schemeClr>
            </a:solidFill>
          </a:ln>
        </p:spPr>
        <p:txBody>
          <a:bodyPr wrap="square">
            <a:spAutoFit/>
          </a:bodyPr>
          <a:lstStyle/>
          <a:p>
            <a:pPr algn="ctr"/>
            <a:r>
              <a:rPr lang="en-US" sz="2000" dirty="0"/>
              <a:t>Mode is the number that appears most frequently in the data distribution</a:t>
            </a:r>
          </a:p>
        </p:txBody>
      </p:sp>
      <p:pic>
        <p:nvPicPr>
          <p:cNvPr id="14" name="Picture 2" descr="Young man thinking Royalty Free Vector Image - VectorStock">
            <a:extLst>
              <a:ext uri="{FF2B5EF4-FFF2-40B4-BE49-F238E27FC236}">
                <a16:creationId xmlns:a16="http://schemas.microsoft.com/office/drawing/2014/main" id="{27A3B12C-5402-446D-BA0A-64E7432DCA2A}"/>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pic>
        <p:nvPicPr>
          <p:cNvPr id="15" name="skillenza_logo_new (1).png" descr="skillenza_logo_new (1).png">
            <a:extLst>
              <a:ext uri="{FF2B5EF4-FFF2-40B4-BE49-F238E27FC236}">
                <a16:creationId xmlns:a16="http://schemas.microsoft.com/office/drawing/2014/main" id="{2B672644-5565-444C-948E-817C797C571C}"/>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sp>
        <p:nvSpPr>
          <p:cNvPr id="16" name="Rectangle 15">
            <a:extLst>
              <a:ext uri="{FF2B5EF4-FFF2-40B4-BE49-F238E27FC236}">
                <a16:creationId xmlns:a16="http://schemas.microsoft.com/office/drawing/2014/main" id="{FEAF9144-3434-433D-B610-B981D6057B46}"/>
              </a:ext>
            </a:extLst>
          </p:cNvPr>
          <p:cNvSpPr/>
          <p:nvPr/>
        </p:nvSpPr>
        <p:spPr>
          <a:xfrm>
            <a:off x="463210" y="375939"/>
            <a:ext cx="5301486" cy="507831"/>
          </a:xfrm>
          <a:prstGeom prst="rect">
            <a:avLst/>
          </a:prstGeom>
        </p:spPr>
        <p:txBody>
          <a:bodyPr wrap="square">
            <a:spAutoFit/>
          </a:bodyPr>
          <a:lstStyle/>
          <a:p>
            <a:r>
              <a:rPr lang="en-US" b="1" dirty="0"/>
              <a:t>Skewness</a:t>
            </a:r>
          </a:p>
        </p:txBody>
      </p:sp>
      <p:sp>
        <p:nvSpPr>
          <p:cNvPr id="17" name="Rectangle 16">
            <a:extLst>
              <a:ext uri="{FF2B5EF4-FFF2-40B4-BE49-F238E27FC236}">
                <a16:creationId xmlns:a16="http://schemas.microsoft.com/office/drawing/2014/main" id="{32C4B52A-7BEA-4D94-8787-6DDDA1E4303E}"/>
              </a:ext>
            </a:extLst>
          </p:cNvPr>
          <p:cNvSpPr/>
          <p:nvPr/>
        </p:nvSpPr>
        <p:spPr>
          <a:xfrm>
            <a:off x="3035037" y="2582638"/>
            <a:ext cx="2102752" cy="923330"/>
          </a:xfrm>
          <a:prstGeom prst="rect">
            <a:avLst/>
          </a:prstGeom>
        </p:spPr>
        <p:txBody>
          <a:bodyPr wrap="square">
            <a:spAutoFit/>
          </a:bodyPr>
          <a:lstStyle/>
          <a:p>
            <a:pPr lvl="0" algn="ctr"/>
            <a:r>
              <a:rPr lang="en-US" sz="2000" b="1" dirty="0">
                <a:solidFill>
                  <a:schemeClr val="tx1"/>
                </a:solidFill>
              </a:rPr>
              <a:t>Recall Mean, Median, and Mode</a:t>
            </a:r>
          </a:p>
        </p:txBody>
      </p:sp>
    </p:spTree>
    <p:extLst>
      <p:ext uri="{BB962C8B-B14F-4D97-AF65-F5344CB8AC3E}">
        <p14:creationId xmlns:p14="http://schemas.microsoft.com/office/powerpoint/2010/main" val="230488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163783"/>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12" name="Google Shape;526;p47"/>
          <p:cNvPicPr preferRelativeResize="0"/>
          <p:nvPr/>
        </p:nvPicPr>
        <p:blipFill rotWithShape="1">
          <a:blip r:embed="rId3">
            <a:clrChange>
              <a:clrFrom>
                <a:srgbClr val="FEFEFE"/>
              </a:clrFrom>
              <a:clrTo>
                <a:srgbClr val="FEFEFE">
                  <a:alpha val="0"/>
                </a:srgbClr>
              </a:clrTo>
            </a:clrChange>
            <a:alphaModFix/>
            <a:duotone>
              <a:schemeClr val="accent1">
                <a:shade val="45000"/>
                <a:satMod val="135000"/>
              </a:schemeClr>
              <a:prstClr val="white"/>
            </a:duotone>
          </a:blip>
          <a:srcRect l="32670" r="32948" b="19605"/>
          <a:stretch/>
        </p:blipFill>
        <p:spPr>
          <a:xfrm>
            <a:off x="7857066" y="4181405"/>
            <a:ext cx="2510650" cy="2167467"/>
          </a:xfrm>
          <a:prstGeom prst="rect">
            <a:avLst/>
          </a:prstGeom>
          <a:noFill/>
          <a:ln>
            <a:noFill/>
          </a:ln>
        </p:spPr>
      </p:pic>
      <p:pic>
        <p:nvPicPr>
          <p:cNvPr id="9" name="Picture 2" descr="Young man thinking Royalty Free Vector Image - VectorStock">
            <a:extLst>
              <a:ext uri="{FF2B5EF4-FFF2-40B4-BE49-F238E27FC236}">
                <a16:creationId xmlns:a16="http://schemas.microsoft.com/office/drawing/2014/main" id="{A9AB1D9E-8CB6-4869-AA66-09EE77247FFD}"/>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27893981-72F8-407D-829B-2951CFCD675E}"/>
              </a:ext>
            </a:extLst>
          </p:cNvPr>
          <p:cNvSpPr/>
          <p:nvPr/>
        </p:nvSpPr>
        <p:spPr>
          <a:xfrm>
            <a:off x="3238336" y="2643014"/>
            <a:ext cx="1626125" cy="646331"/>
          </a:xfrm>
          <a:prstGeom prst="rect">
            <a:avLst/>
          </a:prstGeom>
        </p:spPr>
        <p:txBody>
          <a:bodyPr wrap="square">
            <a:spAutoFit/>
          </a:bodyPr>
          <a:lstStyle/>
          <a:p>
            <a:pPr lvl="0" algn="ctr"/>
            <a:r>
              <a:rPr lang="en-US" sz="2000" b="1" dirty="0">
                <a:solidFill>
                  <a:schemeClr val="tx1"/>
                </a:solidFill>
              </a:rPr>
              <a:t>What is Skewness?</a:t>
            </a:r>
            <a:endParaRPr lang="en-IN" sz="2000" b="1" dirty="0">
              <a:solidFill>
                <a:schemeClr val="tx1"/>
              </a:solidFill>
            </a:endParaRPr>
          </a:p>
        </p:txBody>
      </p:sp>
      <p:sp>
        <p:nvSpPr>
          <p:cNvPr id="11" name="Rectangle 10">
            <a:extLst>
              <a:ext uri="{FF2B5EF4-FFF2-40B4-BE49-F238E27FC236}">
                <a16:creationId xmlns:a16="http://schemas.microsoft.com/office/drawing/2014/main" id="{46576883-201F-4901-BD9C-C44D45734F2D}"/>
              </a:ext>
            </a:extLst>
          </p:cNvPr>
          <p:cNvSpPr/>
          <p:nvPr/>
        </p:nvSpPr>
        <p:spPr>
          <a:xfrm>
            <a:off x="463210" y="375939"/>
            <a:ext cx="5301486" cy="507831"/>
          </a:xfrm>
          <a:prstGeom prst="rect">
            <a:avLst/>
          </a:prstGeom>
        </p:spPr>
        <p:txBody>
          <a:bodyPr wrap="square">
            <a:spAutoFit/>
          </a:bodyPr>
          <a:lstStyle/>
          <a:p>
            <a:r>
              <a:rPr lang="en-US" b="1" dirty="0"/>
              <a:t>Skewness</a:t>
            </a:r>
          </a:p>
        </p:txBody>
      </p:sp>
      <p:pic>
        <p:nvPicPr>
          <p:cNvPr id="16" name="skillenza_logo_new (1).png" descr="skillenza_logo_new (1).png">
            <a:extLst>
              <a:ext uri="{FF2B5EF4-FFF2-40B4-BE49-F238E27FC236}">
                <a16:creationId xmlns:a16="http://schemas.microsoft.com/office/drawing/2014/main" id="{4DCB7538-D3AF-43D5-AB65-2D01DEBE3C4F}"/>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spTree>
    <p:extLst>
      <p:ext uri="{BB962C8B-B14F-4D97-AF65-F5344CB8AC3E}">
        <p14:creationId xmlns:p14="http://schemas.microsoft.com/office/powerpoint/2010/main" val="41245983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2765114" y="2300276"/>
            <a:ext cx="8028659" cy="5764165"/>
            <a:chOff x="2108200" y="905932"/>
            <a:chExt cx="7526868" cy="5403905"/>
          </a:xfrm>
        </p:grpSpPr>
        <p:pic>
          <p:nvPicPr>
            <p:cNvPr id="5" name="Picture 4"/>
            <p:cNvPicPr>
              <a:picLocks noChangeAspect="1"/>
            </p:cNvPicPr>
            <p:nvPr/>
          </p:nvPicPr>
          <p:blipFill>
            <a:blip r:embed="rId3"/>
            <a:stretch>
              <a:fillRect/>
            </a:stretch>
          </p:blipFill>
          <p:spPr>
            <a:xfrm>
              <a:off x="2108200" y="905932"/>
              <a:ext cx="7526868" cy="5403905"/>
            </a:xfrm>
            <a:prstGeom prst="rect">
              <a:avLst/>
            </a:prstGeom>
          </p:spPr>
        </p:pic>
        <p:sp>
          <p:nvSpPr>
            <p:cNvPr id="6" name="Rectangle 5"/>
            <p:cNvSpPr/>
            <p:nvPr/>
          </p:nvSpPr>
          <p:spPr>
            <a:xfrm>
              <a:off x="4826002" y="1717246"/>
              <a:ext cx="1710266" cy="862014"/>
            </a:xfrm>
            <a:prstGeom prst="rect">
              <a:avLst/>
            </a:prstGeom>
          </p:spPr>
          <p:txBody>
            <a:bodyPr wrap="square">
              <a:spAutoFit/>
            </a:bodyPr>
            <a:lstStyle/>
            <a:p>
              <a:pPr algn="ctr"/>
              <a:r>
                <a:rPr lang="en-US" sz="1493" dirty="0">
                  <a:solidFill>
                    <a:schemeClr val="bg1"/>
                  </a:solidFill>
                </a:rPr>
                <a:t>Data Distributions, Standard Deviations, and Bell Curves</a:t>
              </a:r>
              <a:endParaRPr lang="en-US" sz="3200" dirty="0">
                <a:solidFill>
                  <a:schemeClr val="bg1"/>
                </a:solidFill>
              </a:endParaRPr>
            </a:p>
          </p:txBody>
        </p:sp>
      </p:grpSp>
      <p:grpSp>
        <p:nvGrpSpPr>
          <p:cNvPr id="10" name="Group 9"/>
          <p:cNvGrpSpPr/>
          <p:nvPr/>
        </p:nvGrpSpPr>
        <p:grpSpPr>
          <a:xfrm>
            <a:off x="2765114" y="2300276"/>
            <a:ext cx="8028659" cy="5764165"/>
            <a:chOff x="9254070" y="905932"/>
            <a:chExt cx="7526868" cy="5403905"/>
          </a:xfrm>
        </p:grpSpPr>
        <p:pic>
          <p:nvPicPr>
            <p:cNvPr id="7" name="Picture 6"/>
            <p:cNvPicPr>
              <a:picLocks noChangeAspect="1"/>
            </p:cNvPicPr>
            <p:nvPr/>
          </p:nvPicPr>
          <p:blipFill>
            <a:blip r:embed="rId3"/>
            <a:stretch>
              <a:fillRect/>
            </a:stretch>
          </p:blipFill>
          <p:spPr>
            <a:xfrm>
              <a:off x="9254070" y="905932"/>
              <a:ext cx="7526868" cy="5403905"/>
            </a:xfrm>
            <a:prstGeom prst="rect">
              <a:avLst/>
            </a:prstGeom>
          </p:spPr>
        </p:pic>
        <p:sp>
          <p:nvSpPr>
            <p:cNvPr id="8" name="Rectangle 7"/>
            <p:cNvSpPr/>
            <p:nvPr/>
          </p:nvSpPr>
          <p:spPr>
            <a:xfrm>
              <a:off x="11988800" y="1882466"/>
              <a:ext cx="2099733" cy="280426"/>
            </a:xfrm>
            <a:prstGeom prst="rect">
              <a:avLst/>
            </a:prstGeom>
          </p:spPr>
          <p:txBody>
            <a:bodyPr wrap="square">
              <a:spAutoFit/>
            </a:bodyPr>
            <a:lstStyle/>
            <a:p>
              <a:r>
                <a:rPr lang="en-US" sz="1493" dirty="0">
                  <a:solidFill>
                    <a:schemeClr val="bg1"/>
                  </a:solidFill>
                </a:rPr>
                <a:t>Summer Job Incomes</a:t>
              </a:r>
            </a:p>
          </p:txBody>
        </p:sp>
      </p:grpSp>
      <p:pic>
        <p:nvPicPr>
          <p:cNvPr id="12" name="Picture 11"/>
          <p:cNvPicPr>
            <a:picLocks noChangeAspect="1"/>
          </p:cNvPicPr>
          <p:nvPr/>
        </p:nvPicPr>
        <p:blipFill>
          <a:blip r:embed="rId3"/>
          <a:stretch>
            <a:fillRect/>
          </a:stretch>
        </p:blipFill>
        <p:spPr>
          <a:xfrm>
            <a:off x="2765114" y="2300276"/>
            <a:ext cx="8028659" cy="5764165"/>
          </a:xfrm>
          <a:prstGeom prst="rect">
            <a:avLst/>
          </a:prstGeom>
        </p:spPr>
      </p:pic>
      <p:graphicFrame>
        <p:nvGraphicFramePr>
          <p:cNvPr id="14" name="Table 13"/>
          <p:cNvGraphicFramePr>
            <a:graphicFrameLocks noGrp="1"/>
          </p:cNvGraphicFramePr>
          <p:nvPr/>
        </p:nvGraphicFramePr>
        <p:xfrm>
          <a:off x="5623458" y="2887916"/>
          <a:ext cx="1679784" cy="1877568"/>
        </p:xfrm>
        <a:graphic>
          <a:graphicData uri="http://schemas.openxmlformats.org/drawingml/2006/table">
            <a:tbl>
              <a:tblPr firstRow="1" bandRow="1">
                <a:tableStyleId>{5C22544A-7EE6-4342-B048-85BDC9FD1C3A}</a:tableStyleId>
              </a:tblPr>
              <a:tblGrid>
                <a:gridCol w="839892">
                  <a:extLst>
                    <a:ext uri="{9D8B030D-6E8A-4147-A177-3AD203B41FA5}">
                      <a16:colId xmlns:a16="http://schemas.microsoft.com/office/drawing/2014/main" val="20000"/>
                    </a:ext>
                  </a:extLst>
                </a:gridCol>
                <a:gridCol w="839892">
                  <a:extLst>
                    <a:ext uri="{9D8B030D-6E8A-4147-A177-3AD203B41FA5}">
                      <a16:colId xmlns:a16="http://schemas.microsoft.com/office/drawing/2014/main" val="20001"/>
                    </a:ext>
                  </a:extLst>
                </a:gridCol>
              </a:tblGrid>
              <a:tr h="227584">
                <a:tc>
                  <a:txBody>
                    <a:bodyPr/>
                    <a:lstStyle/>
                    <a:p>
                      <a:pPr algn="ctr"/>
                      <a:r>
                        <a:rPr lang="en-US" sz="900" dirty="0">
                          <a:solidFill>
                            <a:schemeClr val="bg1"/>
                          </a:solidFill>
                        </a:rPr>
                        <a:t>$ Made</a:t>
                      </a:r>
                    </a:p>
                  </a:txBody>
                  <a:tcPr marL="97536" marR="97536" marT="48768" marB="48768" anchor="ctr">
                    <a:noFill/>
                  </a:tcPr>
                </a:tc>
                <a:tc>
                  <a:txBody>
                    <a:bodyPr/>
                    <a:lstStyle/>
                    <a:p>
                      <a:pPr algn="ctr"/>
                      <a:r>
                        <a:rPr lang="en-US" sz="900" dirty="0">
                          <a:solidFill>
                            <a:schemeClr val="bg1"/>
                          </a:solidFill>
                        </a:rPr>
                        <a:t>Frequency</a:t>
                      </a:r>
                    </a:p>
                  </a:txBody>
                  <a:tcPr marL="97536" marR="97536" marT="48768" marB="48768" anchor="ctr">
                    <a:noFill/>
                  </a:tcPr>
                </a:tc>
                <a:extLst>
                  <a:ext uri="{0D108BD9-81ED-4DB2-BD59-A6C34878D82A}">
                    <a16:rowId xmlns:a16="http://schemas.microsoft.com/office/drawing/2014/main" val="10000"/>
                  </a:ext>
                </a:extLst>
              </a:tr>
              <a:tr h="227584">
                <a:tc>
                  <a:txBody>
                    <a:bodyPr/>
                    <a:lstStyle/>
                    <a:p>
                      <a:pPr algn="ctr"/>
                      <a:r>
                        <a:rPr lang="en-US" sz="900" dirty="0">
                          <a:solidFill>
                            <a:schemeClr val="bg1"/>
                          </a:solidFill>
                        </a:rPr>
                        <a:t>500</a:t>
                      </a:r>
                    </a:p>
                  </a:txBody>
                  <a:tcPr marL="97536" marR="97536" marT="48768" marB="48768" anchor="ctr">
                    <a:noFill/>
                  </a:tcPr>
                </a:tc>
                <a:tc>
                  <a:txBody>
                    <a:bodyPr/>
                    <a:lstStyle/>
                    <a:p>
                      <a:pPr algn="ctr"/>
                      <a:r>
                        <a:rPr lang="en-US" sz="900" dirty="0">
                          <a:solidFill>
                            <a:schemeClr val="bg1"/>
                          </a:solidFill>
                        </a:rPr>
                        <a:t>1</a:t>
                      </a:r>
                    </a:p>
                  </a:txBody>
                  <a:tcPr marL="97536" marR="97536" marT="48768" marB="48768" anchor="ctr">
                    <a:noFill/>
                  </a:tcPr>
                </a:tc>
                <a:extLst>
                  <a:ext uri="{0D108BD9-81ED-4DB2-BD59-A6C34878D82A}">
                    <a16:rowId xmlns:a16="http://schemas.microsoft.com/office/drawing/2014/main" val="10001"/>
                  </a:ext>
                </a:extLst>
              </a:tr>
              <a:tr h="227584">
                <a:tc>
                  <a:txBody>
                    <a:bodyPr/>
                    <a:lstStyle/>
                    <a:p>
                      <a:pPr algn="ctr"/>
                      <a:r>
                        <a:rPr lang="en-US" sz="900" dirty="0">
                          <a:solidFill>
                            <a:schemeClr val="bg1"/>
                          </a:solidFill>
                        </a:rPr>
                        <a:t>1000</a:t>
                      </a:r>
                    </a:p>
                  </a:txBody>
                  <a:tcPr marL="97536" marR="97536" marT="48768" marB="48768" anchor="ctr">
                    <a:noFill/>
                  </a:tcPr>
                </a:tc>
                <a:tc>
                  <a:txBody>
                    <a:bodyPr/>
                    <a:lstStyle/>
                    <a:p>
                      <a:pPr algn="ctr"/>
                      <a:r>
                        <a:rPr lang="en-US" sz="900" dirty="0">
                          <a:solidFill>
                            <a:schemeClr val="bg1"/>
                          </a:solidFill>
                        </a:rPr>
                        <a:t>2</a:t>
                      </a:r>
                    </a:p>
                  </a:txBody>
                  <a:tcPr marL="97536" marR="97536" marT="48768" marB="48768" anchor="ctr">
                    <a:noFill/>
                  </a:tcPr>
                </a:tc>
                <a:extLst>
                  <a:ext uri="{0D108BD9-81ED-4DB2-BD59-A6C34878D82A}">
                    <a16:rowId xmlns:a16="http://schemas.microsoft.com/office/drawing/2014/main" val="10002"/>
                  </a:ext>
                </a:extLst>
              </a:tr>
              <a:tr h="227584">
                <a:tc>
                  <a:txBody>
                    <a:bodyPr/>
                    <a:lstStyle/>
                    <a:p>
                      <a:pPr algn="ctr"/>
                      <a:r>
                        <a:rPr lang="en-US" sz="900" dirty="0">
                          <a:solidFill>
                            <a:schemeClr val="bg1"/>
                          </a:solidFill>
                        </a:rPr>
                        <a:t>1500</a:t>
                      </a:r>
                    </a:p>
                  </a:txBody>
                  <a:tcPr marL="97536" marR="97536" marT="48768" marB="48768" anchor="ctr">
                    <a:noFill/>
                  </a:tcPr>
                </a:tc>
                <a:tc>
                  <a:txBody>
                    <a:bodyPr/>
                    <a:lstStyle/>
                    <a:p>
                      <a:pPr algn="ctr"/>
                      <a:r>
                        <a:rPr lang="en-US" sz="900" dirty="0">
                          <a:solidFill>
                            <a:schemeClr val="bg1"/>
                          </a:solidFill>
                        </a:rPr>
                        <a:t>3</a:t>
                      </a:r>
                    </a:p>
                  </a:txBody>
                  <a:tcPr marL="97536" marR="97536" marT="48768" marB="48768" anchor="ctr">
                    <a:noFill/>
                  </a:tcPr>
                </a:tc>
                <a:extLst>
                  <a:ext uri="{0D108BD9-81ED-4DB2-BD59-A6C34878D82A}">
                    <a16:rowId xmlns:a16="http://schemas.microsoft.com/office/drawing/2014/main" val="10003"/>
                  </a:ext>
                </a:extLst>
              </a:tr>
              <a:tr h="227584">
                <a:tc>
                  <a:txBody>
                    <a:bodyPr/>
                    <a:lstStyle/>
                    <a:p>
                      <a:pPr algn="ctr"/>
                      <a:r>
                        <a:rPr lang="en-US" sz="900" b="1" dirty="0">
                          <a:solidFill>
                            <a:schemeClr val="bg1"/>
                          </a:solidFill>
                        </a:rPr>
                        <a:t>2000</a:t>
                      </a:r>
                    </a:p>
                  </a:txBody>
                  <a:tcPr marL="97536" marR="97536" marT="48768" marB="48768" anchor="ctr">
                    <a:noFill/>
                  </a:tcPr>
                </a:tc>
                <a:tc>
                  <a:txBody>
                    <a:bodyPr/>
                    <a:lstStyle/>
                    <a:p>
                      <a:pPr algn="ctr"/>
                      <a:r>
                        <a:rPr lang="en-US" sz="900" b="1" dirty="0">
                          <a:solidFill>
                            <a:schemeClr val="bg1"/>
                          </a:solidFill>
                        </a:rPr>
                        <a:t>4</a:t>
                      </a:r>
                    </a:p>
                  </a:txBody>
                  <a:tcPr marL="97536" marR="97536" marT="48768" marB="48768" anchor="ctr">
                    <a:noFill/>
                  </a:tcPr>
                </a:tc>
                <a:extLst>
                  <a:ext uri="{0D108BD9-81ED-4DB2-BD59-A6C34878D82A}">
                    <a16:rowId xmlns:a16="http://schemas.microsoft.com/office/drawing/2014/main" val="10004"/>
                  </a:ext>
                </a:extLst>
              </a:tr>
              <a:tr h="227584">
                <a:tc>
                  <a:txBody>
                    <a:bodyPr/>
                    <a:lstStyle/>
                    <a:p>
                      <a:pPr algn="ctr"/>
                      <a:r>
                        <a:rPr lang="en-US" sz="900" dirty="0">
                          <a:solidFill>
                            <a:schemeClr val="bg1"/>
                          </a:solidFill>
                        </a:rPr>
                        <a:t>2500</a:t>
                      </a:r>
                    </a:p>
                  </a:txBody>
                  <a:tcPr marL="97536" marR="97536" marT="48768" marB="48768" anchor="ctr">
                    <a:noFill/>
                  </a:tcPr>
                </a:tc>
                <a:tc>
                  <a:txBody>
                    <a:bodyPr/>
                    <a:lstStyle/>
                    <a:p>
                      <a:pPr algn="ctr"/>
                      <a:r>
                        <a:rPr lang="en-US" sz="900" dirty="0">
                          <a:solidFill>
                            <a:schemeClr val="bg1"/>
                          </a:solidFill>
                        </a:rPr>
                        <a:t>3</a:t>
                      </a:r>
                    </a:p>
                  </a:txBody>
                  <a:tcPr marL="97536" marR="97536" marT="48768" marB="48768" anchor="ctr">
                    <a:noFill/>
                  </a:tcPr>
                </a:tc>
                <a:extLst>
                  <a:ext uri="{0D108BD9-81ED-4DB2-BD59-A6C34878D82A}">
                    <a16:rowId xmlns:a16="http://schemas.microsoft.com/office/drawing/2014/main" val="10005"/>
                  </a:ext>
                </a:extLst>
              </a:tr>
              <a:tr h="227584">
                <a:tc>
                  <a:txBody>
                    <a:bodyPr/>
                    <a:lstStyle/>
                    <a:p>
                      <a:pPr algn="ctr"/>
                      <a:r>
                        <a:rPr lang="en-US" sz="900" dirty="0">
                          <a:solidFill>
                            <a:schemeClr val="bg1"/>
                          </a:solidFill>
                        </a:rPr>
                        <a:t>3000</a:t>
                      </a:r>
                    </a:p>
                  </a:txBody>
                  <a:tcPr marL="97536" marR="97536" marT="48768" marB="48768" anchor="ctr">
                    <a:noFill/>
                  </a:tcPr>
                </a:tc>
                <a:tc>
                  <a:txBody>
                    <a:bodyPr/>
                    <a:lstStyle/>
                    <a:p>
                      <a:pPr algn="ctr"/>
                      <a:r>
                        <a:rPr lang="en-US" sz="900" dirty="0">
                          <a:solidFill>
                            <a:schemeClr val="bg1"/>
                          </a:solidFill>
                        </a:rPr>
                        <a:t>2</a:t>
                      </a:r>
                    </a:p>
                  </a:txBody>
                  <a:tcPr marL="97536" marR="97536" marT="48768" marB="48768" anchor="ctr">
                    <a:noFill/>
                  </a:tcPr>
                </a:tc>
                <a:extLst>
                  <a:ext uri="{0D108BD9-81ED-4DB2-BD59-A6C34878D82A}">
                    <a16:rowId xmlns:a16="http://schemas.microsoft.com/office/drawing/2014/main" val="10006"/>
                  </a:ext>
                </a:extLst>
              </a:tr>
              <a:tr h="227584">
                <a:tc>
                  <a:txBody>
                    <a:bodyPr/>
                    <a:lstStyle/>
                    <a:p>
                      <a:pPr algn="ctr"/>
                      <a:r>
                        <a:rPr lang="en-US" sz="900" dirty="0">
                          <a:solidFill>
                            <a:schemeClr val="bg1"/>
                          </a:solidFill>
                        </a:rPr>
                        <a:t>3500</a:t>
                      </a:r>
                    </a:p>
                  </a:txBody>
                  <a:tcPr marL="97536" marR="97536" marT="48768" marB="48768" anchor="ctr">
                    <a:noFill/>
                  </a:tcPr>
                </a:tc>
                <a:tc>
                  <a:txBody>
                    <a:bodyPr/>
                    <a:lstStyle/>
                    <a:p>
                      <a:pPr algn="ctr"/>
                      <a:r>
                        <a:rPr lang="en-US" sz="900" dirty="0">
                          <a:solidFill>
                            <a:schemeClr val="bg1"/>
                          </a:solidFill>
                        </a:rPr>
                        <a:t>1</a:t>
                      </a:r>
                    </a:p>
                  </a:txBody>
                  <a:tcPr marL="97536" marR="97536" marT="48768" marB="48768" anchor="ctr">
                    <a:noFill/>
                  </a:tcPr>
                </a:tc>
                <a:extLst>
                  <a:ext uri="{0D108BD9-81ED-4DB2-BD59-A6C34878D82A}">
                    <a16:rowId xmlns:a16="http://schemas.microsoft.com/office/drawing/2014/main" val="10007"/>
                  </a:ext>
                </a:extLst>
              </a:tr>
            </a:tbl>
          </a:graphicData>
        </a:graphic>
      </p:graphicFrame>
      <p:grpSp>
        <p:nvGrpSpPr>
          <p:cNvPr id="17" name="Group 16"/>
          <p:cNvGrpSpPr/>
          <p:nvPr/>
        </p:nvGrpSpPr>
        <p:grpSpPr>
          <a:xfrm>
            <a:off x="2787687" y="2300276"/>
            <a:ext cx="8028659" cy="5764165"/>
            <a:chOff x="2108200" y="905932"/>
            <a:chExt cx="7526868" cy="5403905"/>
          </a:xfrm>
        </p:grpSpPr>
        <p:pic>
          <p:nvPicPr>
            <p:cNvPr id="15" name="Picture 14"/>
            <p:cNvPicPr>
              <a:picLocks noChangeAspect="1"/>
            </p:cNvPicPr>
            <p:nvPr/>
          </p:nvPicPr>
          <p:blipFill>
            <a:blip r:embed="rId3"/>
            <a:stretch>
              <a:fillRect/>
            </a:stretch>
          </p:blipFill>
          <p:spPr>
            <a:xfrm>
              <a:off x="2108200" y="905932"/>
              <a:ext cx="7526868" cy="5403905"/>
            </a:xfrm>
            <a:prstGeom prst="rect">
              <a:avLst/>
            </a:prstGeom>
          </p:spPr>
        </p:pic>
        <p:pic>
          <p:nvPicPr>
            <p:cNvPr id="16" name="Google Shape;526;p47"/>
            <p:cNvPicPr preferRelativeResize="0"/>
            <p:nvPr/>
          </p:nvPicPr>
          <p:blipFill rotWithShape="1">
            <a:blip r:embed="rId4">
              <a:clrChange>
                <a:clrFrom>
                  <a:srgbClr val="FEFEFE"/>
                </a:clrFrom>
                <a:clrTo>
                  <a:srgbClr val="FEFEFE">
                    <a:alpha val="0"/>
                  </a:srgbClr>
                </a:clrTo>
              </a:clrChange>
              <a:alphaModFix/>
              <a:lum bright="70000" contrast="-70000"/>
            </a:blip>
            <a:srcRect l="32670" t="19864" r="32948" b="19605"/>
            <a:stretch/>
          </p:blipFill>
          <p:spPr>
            <a:xfrm>
              <a:off x="4893736" y="1947333"/>
              <a:ext cx="1574798" cy="1181295"/>
            </a:xfrm>
            <a:prstGeom prst="rect">
              <a:avLst/>
            </a:prstGeom>
            <a:noFill/>
            <a:ln>
              <a:noFill/>
            </a:ln>
          </p:spPr>
        </p:pic>
      </p:grpSp>
      <p:sp>
        <p:nvSpPr>
          <p:cNvPr id="19" name="Rectangle 18">
            <a:extLst>
              <a:ext uri="{FF2B5EF4-FFF2-40B4-BE49-F238E27FC236}">
                <a16:creationId xmlns:a16="http://schemas.microsoft.com/office/drawing/2014/main" id="{FD7CF75E-EC4D-4388-8C7F-54CBC6B109FD}"/>
              </a:ext>
            </a:extLst>
          </p:cNvPr>
          <p:cNvSpPr/>
          <p:nvPr/>
        </p:nvSpPr>
        <p:spPr>
          <a:xfrm>
            <a:off x="463210" y="375939"/>
            <a:ext cx="5301486" cy="507831"/>
          </a:xfrm>
          <a:prstGeom prst="rect">
            <a:avLst/>
          </a:prstGeom>
        </p:spPr>
        <p:txBody>
          <a:bodyPr wrap="square">
            <a:spAutoFit/>
          </a:bodyPr>
          <a:lstStyle/>
          <a:p>
            <a:r>
              <a:rPr lang="en-US" b="1" dirty="0"/>
              <a:t>Skewness</a:t>
            </a:r>
          </a:p>
        </p:txBody>
      </p:sp>
      <p:pic>
        <p:nvPicPr>
          <p:cNvPr id="20" name="skillenza_logo_new (1).png" descr="skillenza_logo_new (1).png">
            <a:extLst>
              <a:ext uri="{FF2B5EF4-FFF2-40B4-BE49-F238E27FC236}">
                <a16:creationId xmlns:a16="http://schemas.microsoft.com/office/drawing/2014/main" id="{EFCCE3DD-C0D8-45EB-BCA7-F1DF58A2D691}"/>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spTree>
    <p:extLst>
      <p:ext uri="{BB962C8B-B14F-4D97-AF65-F5344CB8AC3E}">
        <p14:creationId xmlns:p14="http://schemas.microsoft.com/office/powerpoint/2010/main" val="3159026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10"/>
                                        </p:tgtEl>
                                      </p:cBhvr>
                                    </p:animEffect>
                                    <p:set>
                                      <p:cBhvr>
                                        <p:cTn id="15" dur="1" fill="hold">
                                          <p:stCondLst>
                                            <p:cond delay="499"/>
                                          </p:stCondLst>
                                        </p:cTn>
                                        <p:tgtEl>
                                          <p:spTgt spid="10"/>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12"/>
                                        </p:tgtEl>
                                      </p:cBhvr>
                                    </p:animEffect>
                                    <p:set>
                                      <p:cBhvr>
                                        <p:cTn id="26" dur="1" fill="hold">
                                          <p:stCondLst>
                                            <p:cond delay="499"/>
                                          </p:stCondLst>
                                        </p:cTn>
                                        <p:tgtEl>
                                          <p:spTgt spid="12"/>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14"/>
                                        </p:tgtEl>
                                      </p:cBhvr>
                                    </p:animEffect>
                                    <p:set>
                                      <p:cBhvr>
                                        <p:cTn id="29" dur="1" fill="hold">
                                          <p:stCondLst>
                                            <p:cond delay="499"/>
                                          </p:stCondLst>
                                        </p:cTn>
                                        <p:tgtEl>
                                          <p:spTgt spid="14"/>
                                        </p:tgtEl>
                                        <p:attrNameLst>
                                          <p:attrName>style.visibility</p:attrName>
                                        </p:attrNameLst>
                                      </p:cBhvr>
                                      <p:to>
                                        <p:strVal val="hidden"/>
                                      </p:to>
                                    </p:set>
                                  </p:childTnLst>
                                </p:cTn>
                              </p:par>
                              <p:par>
                                <p:cTn id="30" presetID="10" presetClass="entr" presetSubtype="0"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CEC485-32B9-48F2-9D12-44F0CF66E98A}"/>
              </a:ext>
            </a:extLst>
          </p:cNvPr>
          <p:cNvGrpSpPr/>
          <p:nvPr/>
        </p:nvGrpSpPr>
        <p:grpSpPr>
          <a:xfrm>
            <a:off x="2435436" y="2109596"/>
            <a:ext cx="3393388" cy="1650804"/>
            <a:chOff x="6026983" y="2026308"/>
            <a:chExt cx="2574791" cy="1547629"/>
          </a:xfrm>
        </p:grpSpPr>
        <p:sp>
          <p:nvSpPr>
            <p:cNvPr id="7" name="Cloud 6">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8" name="Oval 7">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9" name="Oval 8">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16" name="Group 15"/>
          <p:cNvGrpSpPr/>
          <p:nvPr/>
        </p:nvGrpSpPr>
        <p:grpSpPr>
          <a:xfrm>
            <a:off x="6227088" y="3823066"/>
            <a:ext cx="3002745" cy="3941084"/>
            <a:chOff x="5551024" y="2002016"/>
            <a:chExt cx="2815073" cy="3694766"/>
          </a:xfrm>
        </p:grpSpPr>
        <p:pic>
          <p:nvPicPr>
            <p:cNvPr id="11" name="Picture 10"/>
            <p:cNvPicPr>
              <a:picLocks noChangeAspect="1"/>
            </p:cNvPicPr>
            <p:nvPr/>
          </p:nvPicPr>
          <p:blipFill>
            <a:blip r:embed="rId3"/>
            <a:stretch>
              <a:fillRect/>
            </a:stretch>
          </p:blipFill>
          <p:spPr>
            <a:xfrm>
              <a:off x="5551024" y="2433175"/>
              <a:ext cx="2346749" cy="2195346"/>
            </a:xfrm>
            <a:prstGeom prst="rect">
              <a:avLst/>
            </a:prstGeom>
          </p:spPr>
        </p:pic>
        <p:sp>
          <p:nvSpPr>
            <p:cNvPr id="14" name="Rectangle 13"/>
            <p:cNvSpPr/>
            <p:nvPr/>
          </p:nvSpPr>
          <p:spPr>
            <a:xfrm>
              <a:off x="6176357" y="4259189"/>
              <a:ext cx="759222" cy="1437593"/>
            </a:xfrm>
            <a:prstGeom prst="rect">
              <a:avLst/>
            </a:prstGeom>
          </p:spPr>
          <p:txBody>
            <a:bodyPr wrap="none">
              <a:spAutoFit/>
            </a:bodyPr>
            <a:lstStyle/>
            <a:p>
              <a:pPr algn="ctr"/>
              <a:r>
                <a:rPr lang="en-US" sz="1493" dirty="0"/>
                <a:t>Mean</a:t>
              </a:r>
            </a:p>
            <a:p>
              <a:pPr algn="ctr"/>
              <a:r>
                <a:rPr lang="en-US" sz="1493" dirty="0"/>
                <a:t>Median</a:t>
              </a:r>
            </a:p>
            <a:p>
              <a:pPr algn="ctr"/>
              <a:r>
                <a:rPr lang="en-US" sz="1493" dirty="0"/>
                <a:t>Mode </a:t>
              </a:r>
              <a:endParaRPr lang="en-US" sz="3200" dirty="0"/>
            </a:p>
          </p:txBody>
        </p:sp>
        <p:sp>
          <p:nvSpPr>
            <p:cNvPr id="15" name="Rectangle 14"/>
            <p:cNvSpPr/>
            <p:nvPr/>
          </p:nvSpPr>
          <p:spPr>
            <a:xfrm>
              <a:off x="5551024" y="2002016"/>
              <a:ext cx="2815073" cy="346249"/>
            </a:xfrm>
            <a:prstGeom prst="rect">
              <a:avLst/>
            </a:prstGeom>
          </p:spPr>
          <p:txBody>
            <a:bodyPr wrap="none">
              <a:spAutoFit/>
            </a:bodyPr>
            <a:lstStyle/>
            <a:p>
              <a:r>
                <a:rPr lang="en-US" sz="2000" b="1" dirty="0"/>
                <a:t>Symmetric Distribution</a:t>
              </a:r>
            </a:p>
          </p:txBody>
        </p:sp>
      </p:grpSp>
      <p:grpSp>
        <p:nvGrpSpPr>
          <p:cNvPr id="34" name="Group 33"/>
          <p:cNvGrpSpPr/>
          <p:nvPr/>
        </p:nvGrpSpPr>
        <p:grpSpPr>
          <a:xfrm>
            <a:off x="9404514" y="3823066"/>
            <a:ext cx="2648482" cy="3285919"/>
            <a:chOff x="8529859" y="2002016"/>
            <a:chExt cx="2482951" cy="3080549"/>
          </a:xfrm>
        </p:grpSpPr>
        <p:grpSp>
          <p:nvGrpSpPr>
            <p:cNvPr id="32" name="Group 31"/>
            <p:cNvGrpSpPr/>
            <p:nvPr/>
          </p:nvGrpSpPr>
          <p:grpSpPr>
            <a:xfrm>
              <a:off x="8529859" y="2554297"/>
              <a:ext cx="2361889" cy="2528268"/>
              <a:chOff x="8529859" y="2554297"/>
              <a:chExt cx="2361889" cy="2528268"/>
            </a:xfrm>
          </p:grpSpPr>
          <p:pic>
            <p:nvPicPr>
              <p:cNvPr id="13" name="Picture 12"/>
              <p:cNvPicPr>
                <a:picLocks noChangeAspect="1"/>
              </p:cNvPicPr>
              <p:nvPr/>
            </p:nvPicPr>
            <p:blipFill>
              <a:blip r:embed="rId4"/>
              <a:stretch>
                <a:fillRect/>
              </a:stretch>
            </p:blipFill>
            <p:spPr>
              <a:xfrm>
                <a:off x="8529859" y="2554297"/>
                <a:ext cx="2361889" cy="1953101"/>
              </a:xfrm>
              <a:prstGeom prst="rect">
                <a:avLst/>
              </a:prstGeom>
            </p:spPr>
          </p:pic>
          <p:cxnSp>
            <p:nvCxnSpPr>
              <p:cNvPr id="18" name="Straight Connector 17"/>
              <p:cNvCxnSpPr/>
              <p:nvPr/>
            </p:nvCxnSpPr>
            <p:spPr>
              <a:xfrm flipH="1">
                <a:off x="9422920" y="3530847"/>
                <a:ext cx="25880" cy="127423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9662939" y="3137647"/>
                <a:ext cx="29936" cy="136975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9932894" y="2922494"/>
                <a:ext cx="8965" cy="135776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9739916" y="4288750"/>
                <a:ext cx="557845" cy="252774"/>
              </a:xfrm>
              <a:prstGeom prst="rect">
                <a:avLst/>
              </a:prstGeom>
            </p:spPr>
            <p:txBody>
              <a:bodyPr wrap="none">
                <a:spAutoFit/>
              </a:bodyPr>
              <a:lstStyle/>
              <a:p>
                <a:pPr algn="ctr"/>
                <a:r>
                  <a:rPr lang="en-US" sz="1280" dirty="0"/>
                  <a:t>Mean</a:t>
                </a:r>
              </a:p>
            </p:txBody>
          </p:sp>
          <p:sp>
            <p:nvSpPr>
              <p:cNvPr id="30" name="Rectangle 29"/>
              <p:cNvSpPr/>
              <p:nvPr/>
            </p:nvSpPr>
            <p:spPr>
              <a:xfrm>
                <a:off x="9415066" y="4490021"/>
                <a:ext cx="678070" cy="252774"/>
              </a:xfrm>
              <a:prstGeom prst="rect">
                <a:avLst/>
              </a:prstGeom>
            </p:spPr>
            <p:txBody>
              <a:bodyPr wrap="none">
                <a:spAutoFit/>
              </a:bodyPr>
              <a:lstStyle/>
              <a:p>
                <a:pPr algn="ctr"/>
                <a:r>
                  <a:rPr lang="en-US" sz="1280" dirty="0"/>
                  <a:t>Median</a:t>
                </a:r>
              </a:p>
            </p:txBody>
          </p:sp>
          <p:sp>
            <p:nvSpPr>
              <p:cNvPr id="31" name="Rectangle 30"/>
              <p:cNvSpPr/>
              <p:nvPr/>
            </p:nvSpPr>
            <p:spPr>
              <a:xfrm>
                <a:off x="9135897" y="4829791"/>
                <a:ext cx="599924" cy="252774"/>
              </a:xfrm>
              <a:prstGeom prst="rect">
                <a:avLst/>
              </a:prstGeom>
            </p:spPr>
            <p:txBody>
              <a:bodyPr wrap="none">
                <a:spAutoFit/>
              </a:bodyPr>
              <a:lstStyle/>
              <a:p>
                <a:pPr algn="ctr"/>
                <a:r>
                  <a:rPr lang="en-US" sz="1280" dirty="0"/>
                  <a:t>Mode </a:t>
                </a:r>
                <a:endParaRPr lang="en-US" sz="3200" dirty="0"/>
              </a:p>
            </p:txBody>
          </p:sp>
        </p:grpSp>
        <p:sp>
          <p:nvSpPr>
            <p:cNvPr id="33" name="Rectangle 32"/>
            <p:cNvSpPr/>
            <p:nvPr/>
          </p:nvSpPr>
          <p:spPr>
            <a:xfrm>
              <a:off x="8529859" y="2002016"/>
              <a:ext cx="2482951" cy="346249"/>
            </a:xfrm>
            <a:prstGeom prst="rect">
              <a:avLst/>
            </a:prstGeom>
          </p:spPr>
          <p:txBody>
            <a:bodyPr wrap="none">
              <a:spAutoFit/>
            </a:bodyPr>
            <a:lstStyle/>
            <a:p>
              <a:r>
                <a:rPr lang="en-US" sz="2000" b="1" dirty="0"/>
                <a:t>Skewed Distribution</a:t>
              </a:r>
            </a:p>
          </p:txBody>
        </p:sp>
      </p:grpSp>
      <p:pic>
        <p:nvPicPr>
          <p:cNvPr id="22" name="Picture 2" descr="Young man thinking Royalty Free Vector Image - VectorStock">
            <a:extLst>
              <a:ext uri="{FF2B5EF4-FFF2-40B4-BE49-F238E27FC236}">
                <a16:creationId xmlns:a16="http://schemas.microsoft.com/office/drawing/2014/main" id="{2270E5BE-F228-44A7-8D66-40B95D8E0651}"/>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pic>
        <p:nvPicPr>
          <p:cNvPr id="24" name="skillenza_logo_new (1).png" descr="skillenza_logo_new (1).png">
            <a:extLst>
              <a:ext uri="{FF2B5EF4-FFF2-40B4-BE49-F238E27FC236}">
                <a16:creationId xmlns:a16="http://schemas.microsoft.com/office/drawing/2014/main" id="{41249B0C-3830-451D-9801-BCF838B5C73F}"/>
              </a:ext>
            </a:extLst>
          </p:cNvPr>
          <p:cNvPicPr>
            <a:picLocks noChangeAspect="1"/>
          </p:cNvPicPr>
          <p:nvPr/>
        </p:nvPicPr>
        <p:blipFill>
          <a:blip r:embed="rId6"/>
          <a:stretch>
            <a:fillRect/>
          </a:stretch>
        </p:blipFill>
        <p:spPr>
          <a:xfrm>
            <a:off x="9782878" y="69198"/>
            <a:ext cx="2540998" cy="1270499"/>
          </a:xfrm>
          <a:prstGeom prst="rect">
            <a:avLst/>
          </a:prstGeom>
          <a:ln w="12700">
            <a:miter lim="400000"/>
          </a:ln>
        </p:spPr>
      </p:pic>
      <p:sp>
        <p:nvSpPr>
          <p:cNvPr id="25" name="Rectangle 24">
            <a:extLst>
              <a:ext uri="{FF2B5EF4-FFF2-40B4-BE49-F238E27FC236}">
                <a16:creationId xmlns:a16="http://schemas.microsoft.com/office/drawing/2014/main" id="{6E81DF11-9CC4-4B54-8191-D65D71784988}"/>
              </a:ext>
            </a:extLst>
          </p:cNvPr>
          <p:cNvSpPr/>
          <p:nvPr/>
        </p:nvSpPr>
        <p:spPr>
          <a:xfrm>
            <a:off x="463210" y="375939"/>
            <a:ext cx="5301486" cy="507831"/>
          </a:xfrm>
          <a:prstGeom prst="rect">
            <a:avLst/>
          </a:prstGeom>
        </p:spPr>
        <p:txBody>
          <a:bodyPr wrap="square">
            <a:spAutoFit/>
          </a:bodyPr>
          <a:lstStyle/>
          <a:p>
            <a:r>
              <a:rPr lang="en-US" b="1" dirty="0"/>
              <a:t>Skewness</a:t>
            </a:r>
          </a:p>
        </p:txBody>
      </p:sp>
      <p:sp>
        <p:nvSpPr>
          <p:cNvPr id="26" name="Rectangle 25">
            <a:extLst>
              <a:ext uri="{FF2B5EF4-FFF2-40B4-BE49-F238E27FC236}">
                <a16:creationId xmlns:a16="http://schemas.microsoft.com/office/drawing/2014/main" id="{ECC9F690-4767-4B99-B4FD-19C762488717}"/>
              </a:ext>
            </a:extLst>
          </p:cNvPr>
          <p:cNvSpPr/>
          <p:nvPr/>
        </p:nvSpPr>
        <p:spPr>
          <a:xfrm>
            <a:off x="3039453" y="2564602"/>
            <a:ext cx="2659846" cy="646331"/>
          </a:xfrm>
          <a:prstGeom prst="rect">
            <a:avLst/>
          </a:prstGeom>
        </p:spPr>
        <p:txBody>
          <a:bodyPr wrap="square">
            <a:spAutoFit/>
          </a:bodyPr>
          <a:lstStyle/>
          <a:p>
            <a:pPr lvl="0" algn="ctr"/>
            <a:r>
              <a:rPr lang="en-US" sz="2000" b="1" dirty="0">
                <a:solidFill>
                  <a:schemeClr val="tx1"/>
                </a:solidFill>
              </a:rPr>
              <a:t>Properties of Skewed Bell Curves</a:t>
            </a:r>
            <a:endParaRPr lang="en-IN" sz="2000" b="1" dirty="0">
              <a:solidFill>
                <a:schemeClr val="tx1"/>
              </a:solidFill>
            </a:endParaRPr>
          </a:p>
        </p:txBody>
      </p:sp>
    </p:spTree>
    <p:extLst>
      <p:ext uri="{BB962C8B-B14F-4D97-AF65-F5344CB8AC3E}">
        <p14:creationId xmlns:p14="http://schemas.microsoft.com/office/powerpoint/2010/main" val="1947483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fade">
                                      <p:cBhvr>
                                        <p:cTn id="1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ACEC485-32B9-48F2-9D12-44F0CF66E98A}"/>
              </a:ext>
            </a:extLst>
          </p:cNvPr>
          <p:cNvGrpSpPr/>
          <p:nvPr/>
        </p:nvGrpSpPr>
        <p:grpSpPr>
          <a:xfrm>
            <a:off x="2435436" y="2109596"/>
            <a:ext cx="4066964" cy="1650804"/>
            <a:chOff x="6026983" y="2026308"/>
            <a:chExt cx="2574791" cy="1547629"/>
          </a:xfrm>
        </p:grpSpPr>
        <p:sp>
          <p:nvSpPr>
            <p:cNvPr id="9" name="Cloud 8">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0" name="Oval 9">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1" name="Oval 10">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16" name="Group 15"/>
          <p:cNvGrpSpPr/>
          <p:nvPr/>
        </p:nvGrpSpPr>
        <p:grpSpPr>
          <a:xfrm>
            <a:off x="6193225" y="3594043"/>
            <a:ext cx="4544368" cy="1593920"/>
            <a:chOff x="5763285" y="2510963"/>
            <a:chExt cx="4260345" cy="1494300"/>
          </a:xfrm>
        </p:grpSpPr>
        <p:pic>
          <p:nvPicPr>
            <p:cNvPr id="13" name="Picture 12"/>
            <p:cNvPicPr>
              <a:picLocks noChangeAspect="1"/>
            </p:cNvPicPr>
            <p:nvPr/>
          </p:nvPicPr>
          <p:blipFill>
            <a:blip r:embed="rId3"/>
            <a:stretch>
              <a:fillRect/>
            </a:stretch>
          </p:blipFill>
          <p:spPr>
            <a:xfrm>
              <a:off x="5763285" y="2510963"/>
              <a:ext cx="4260345" cy="1494300"/>
            </a:xfrm>
            <a:prstGeom prst="rect">
              <a:avLst/>
            </a:prstGeom>
          </p:spPr>
        </p:pic>
        <p:sp>
          <p:nvSpPr>
            <p:cNvPr id="15" name="Rectangle 14"/>
            <p:cNvSpPr/>
            <p:nvPr/>
          </p:nvSpPr>
          <p:spPr>
            <a:xfrm>
              <a:off x="7445725" y="2612574"/>
              <a:ext cx="1895350" cy="859009"/>
            </a:xfrm>
            <a:prstGeom prst="rect">
              <a:avLst/>
            </a:prstGeom>
          </p:spPr>
          <p:txBody>
            <a:bodyPr wrap="none">
              <a:spAutoFit/>
            </a:bodyPr>
            <a:lstStyle/>
            <a:p>
              <a:pPr algn="ctr"/>
              <a:r>
                <a:rPr lang="en-US" sz="1493" b="1" dirty="0"/>
                <a:t>(+) Positively </a:t>
              </a:r>
            </a:p>
            <a:p>
              <a:pPr algn="ctr"/>
              <a:r>
                <a:rPr lang="en-US" sz="1493" b="1" dirty="0"/>
                <a:t>Skewed Distribution</a:t>
              </a:r>
              <a:endParaRPr lang="en-US" sz="3200" b="1" dirty="0"/>
            </a:p>
          </p:txBody>
        </p:sp>
      </p:grpSp>
      <p:grpSp>
        <p:nvGrpSpPr>
          <p:cNvPr id="18" name="Group 17"/>
          <p:cNvGrpSpPr/>
          <p:nvPr/>
        </p:nvGrpSpPr>
        <p:grpSpPr>
          <a:xfrm>
            <a:off x="7516878" y="5598866"/>
            <a:ext cx="4675122" cy="1899268"/>
            <a:chOff x="7047073" y="4105937"/>
            <a:chExt cx="4382927" cy="1780564"/>
          </a:xfrm>
        </p:grpSpPr>
        <p:pic>
          <p:nvPicPr>
            <p:cNvPr id="14" name="Picture 13"/>
            <p:cNvPicPr>
              <a:picLocks noChangeAspect="1"/>
            </p:cNvPicPr>
            <p:nvPr/>
          </p:nvPicPr>
          <p:blipFill>
            <a:blip r:embed="rId4"/>
            <a:stretch>
              <a:fillRect/>
            </a:stretch>
          </p:blipFill>
          <p:spPr>
            <a:xfrm>
              <a:off x="7047073" y="4105937"/>
              <a:ext cx="4382927" cy="1780564"/>
            </a:xfrm>
            <a:prstGeom prst="rect">
              <a:avLst/>
            </a:prstGeom>
          </p:spPr>
        </p:pic>
        <p:sp>
          <p:nvSpPr>
            <p:cNvPr id="17" name="Rectangle 16"/>
            <p:cNvSpPr/>
            <p:nvPr/>
          </p:nvSpPr>
          <p:spPr>
            <a:xfrm>
              <a:off x="7833780" y="4536103"/>
              <a:ext cx="1895350" cy="859009"/>
            </a:xfrm>
            <a:prstGeom prst="rect">
              <a:avLst/>
            </a:prstGeom>
          </p:spPr>
          <p:txBody>
            <a:bodyPr wrap="none">
              <a:spAutoFit/>
            </a:bodyPr>
            <a:lstStyle/>
            <a:p>
              <a:pPr algn="ctr"/>
              <a:r>
                <a:rPr lang="en-US" sz="1493" b="1" dirty="0"/>
                <a:t>(-) Negatively </a:t>
              </a:r>
            </a:p>
            <a:p>
              <a:pPr algn="ctr"/>
              <a:r>
                <a:rPr lang="en-US" sz="1493" b="1" dirty="0"/>
                <a:t>Skewed Distribution</a:t>
              </a:r>
              <a:endParaRPr lang="en-US" sz="3200" b="1" dirty="0"/>
            </a:p>
          </p:txBody>
        </p:sp>
      </p:grpSp>
      <p:pic>
        <p:nvPicPr>
          <p:cNvPr id="19" name="Picture 2" descr="Young man thinking Royalty Free Vector Image - VectorStock">
            <a:extLst>
              <a:ext uri="{FF2B5EF4-FFF2-40B4-BE49-F238E27FC236}">
                <a16:creationId xmlns:a16="http://schemas.microsoft.com/office/drawing/2014/main" id="{65AB127B-2EF8-41D2-8BD3-4C61E39A3CBE}"/>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pic>
        <p:nvPicPr>
          <p:cNvPr id="20" name="skillenza_logo_new (1).png" descr="skillenza_logo_new (1).png">
            <a:extLst>
              <a:ext uri="{FF2B5EF4-FFF2-40B4-BE49-F238E27FC236}">
                <a16:creationId xmlns:a16="http://schemas.microsoft.com/office/drawing/2014/main" id="{5B3226E5-A8E9-46D6-B06F-BEDE5478DD1A}"/>
              </a:ext>
            </a:extLst>
          </p:cNvPr>
          <p:cNvPicPr>
            <a:picLocks noChangeAspect="1"/>
          </p:cNvPicPr>
          <p:nvPr/>
        </p:nvPicPr>
        <p:blipFill>
          <a:blip r:embed="rId6"/>
          <a:stretch>
            <a:fillRect/>
          </a:stretch>
        </p:blipFill>
        <p:spPr>
          <a:xfrm>
            <a:off x="9782878" y="69198"/>
            <a:ext cx="2540998" cy="1270499"/>
          </a:xfrm>
          <a:prstGeom prst="rect">
            <a:avLst/>
          </a:prstGeom>
          <a:ln w="12700">
            <a:miter lim="400000"/>
          </a:ln>
        </p:spPr>
      </p:pic>
      <p:sp>
        <p:nvSpPr>
          <p:cNvPr id="21" name="Rectangle 20">
            <a:extLst>
              <a:ext uri="{FF2B5EF4-FFF2-40B4-BE49-F238E27FC236}">
                <a16:creationId xmlns:a16="http://schemas.microsoft.com/office/drawing/2014/main" id="{40DEDF58-C160-49C7-A830-95C138524A99}"/>
              </a:ext>
            </a:extLst>
          </p:cNvPr>
          <p:cNvSpPr/>
          <p:nvPr/>
        </p:nvSpPr>
        <p:spPr>
          <a:xfrm>
            <a:off x="463210" y="375939"/>
            <a:ext cx="5301486" cy="507831"/>
          </a:xfrm>
          <a:prstGeom prst="rect">
            <a:avLst/>
          </a:prstGeom>
        </p:spPr>
        <p:txBody>
          <a:bodyPr wrap="square">
            <a:spAutoFit/>
          </a:bodyPr>
          <a:lstStyle/>
          <a:p>
            <a:r>
              <a:rPr lang="en-US" b="1" dirty="0"/>
              <a:t>Skewness</a:t>
            </a:r>
          </a:p>
        </p:txBody>
      </p:sp>
      <p:sp>
        <p:nvSpPr>
          <p:cNvPr id="22" name="Rectangle 21">
            <a:extLst>
              <a:ext uri="{FF2B5EF4-FFF2-40B4-BE49-F238E27FC236}">
                <a16:creationId xmlns:a16="http://schemas.microsoft.com/office/drawing/2014/main" id="{DFED9A6A-B2A2-439E-8510-B08D87FBF415}"/>
              </a:ext>
            </a:extLst>
          </p:cNvPr>
          <p:cNvSpPr/>
          <p:nvPr/>
        </p:nvSpPr>
        <p:spPr>
          <a:xfrm>
            <a:off x="3289056" y="2611832"/>
            <a:ext cx="2928402" cy="646331"/>
          </a:xfrm>
          <a:prstGeom prst="rect">
            <a:avLst/>
          </a:prstGeom>
        </p:spPr>
        <p:txBody>
          <a:bodyPr wrap="square">
            <a:spAutoFit/>
          </a:bodyPr>
          <a:lstStyle/>
          <a:p>
            <a:pPr lvl="0" algn="ctr"/>
            <a:r>
              <a:rPr lang="en-US" sz="2000" b="1" dirty="0">
                <a:solidFill>
                  <a:schemeClr val="tx1"/>
                </a:solidFill>
              </a:rPr>
              <a:t>Properties of Skewed Bell Curves</a:t>
            </a:r>
            <a:endParaRPr lang="en-IN" sz="2000" b="1" dirty="0">
              <a:solidFill>
                <a:schemeClr val="tx1"/>
              </a:solidFill>
            </a:endParaRPr>
          </a:p>
        </p:txBody>
      </p:sp>
    </p:spTree>
    <p:extLst>
      <p:ext uri="{BB962C8B-B14F-4D97-AF65-F5344CB8AC3E}">
        <p14:creationId xmlns:p14="http://schemas.microsoft.com/office/powerpoint/2010/main" val="2617259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p:cNvSpPr/>
          <p:nvPr/>
        </p:nvSpPr>
        <p:spPr>
          <a:xfrm>
            <a:off x="-6326" y="-43141"/>
            <a:ext cx="4095779"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1" name="Years of Experience distribution"/>
          <p:cNvSpPr txBox="1"/>
          <p:nvPr/>
        </p:nvSpPr>
        <p:spPr>
          <a:xfrm>
            <a:off x="486118" y="4245357"/>
            <a:ext cx="3980590" cy="1262887"/>
          </a:xfrm>
          <a:prstGeom prst="rect">
            <a:avLst/>
          </a:prstGeom>
          <a:ln w="12700">
            <a:miter lim="400000"/>
          </a:ln>
        </p:spPr>
        <p:txBody>
          <a:bodyPr lIns="50800" tIns="50800" rIns="50800" bIns="50800" anchor="ctr">
            <a:spAutoFit/>
          </a:bodyPr>
          <a:lstStyle/>
          <a:p>
            <a:pPr defTabSz="457200">
              <a:lnSpc>
                <a:spcPts val="9600"/>
              </a:lnSpc>
              <a:spcBef>
                <a:spcPts val="0"/>
              </a:spcBef>
              <a:defRPr sz="4000">
                <a:solidFill>
                  <a:srgbClr val="FFFFFF"/>
                </a:solidFill>
                <a:latin typeface="Avenir Medium"/>
                <a:ea typeface="Avenir Medium"/>
                <a:cs typeface="Avenir Medium"/>
                <a:sym typeface="Avenir Medium"/>
              </a:defRPr>
            </a:pPr>
            <a:endParaRPr/>
          </a:p>
        </p:txBody>
      </p:sp>
      <p:pic>
        <p:nvPicPr>
          <p:cNvPr id="172" name="skillenza_white.png" descr="skillenza_white.png"/>
          <p:cNvPicPr>
            <a:picLocks noChangeAspect="1"/>
          </p:cNvPicPr>
          <p:nvPr/>
        </p:nvPicPr>
        <p:blipFill>
          <a:blip r:embed="rId2"/>
          <a:stretch>
            <a:fillRect/>
          </a:stretch>
        </p:blipFill>
        <p:spPr>
          <a:xfrm>
            <a:off x="203956" y="28773"/>
            <a:ext cx="1705134" cy="852567"/>
          </a:xfrm>
          <a:prstGeom prst="rect">
            <a:avLst/>
          </a:prstGeom>
          <a:ln w="12700">
            <a:miter lim="400000"/>
          </a:ln>
        </p:spPr>
      </p:pic>
      <p:sp>
        <p:nvSpPr>
          <p:cNvPr id="173" name="&lt;Topic&gt;"/>
          <p:cNvSpPr txBox="1"/>
          <p:nvPr/>
        </p:nvSpPr>
        <p:spPr>
          <a:xfrm>
            <a:off x="4934261" y="4279900"/>
            <a:ext cx="3136278" cy="119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dirty="0"/>
              <a:t>&lt;Topic&gt;</a:t>
            </a:r>
          </a:p>
        </p:txBody>
      </p:sp>
      <p:sp>
        <p:nvSpPr>
          <p:cNvPr id="6" name="TextBox 5">
            <a:extLst>
              <a:ext uri="{FF2B5EF4-FFF2-40B4-BE49-F238E27FC236}">
                <a16:creationId xmlns:a16="http://schemas.microsoft.com/office/drawing/2014/main" id="{4E203CB4-04F9-43AE-9B1A-41DCA890F8D7}"/>
              </a:ext>
            </a:extLst>
          </p:cNvPr>
          <p:cNvSpPr txBox="1"/>
          <p:nvPr/>
        </p:nvSpPr>
        <p:spPr>
          <a:xfrm>
            <a:off x="394099" y="3622833"/>
            <a:ext cx="3218727" cy="16209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4000" dirty="0">
                <a:solidFill>
                  <a:schemeClr val="bg1"/>
                </a:solidFill>
              </a:rPr>
              <a:t>Binomial Distribution</a:t>
            </a:r>
          </a:p>
        </p:txBody>
      </p:sp>
    </p:spTree>
    <p:extLst>
      <p:ext uri="{BB962C8B-B14F-4D97-AF65-F5344CB8AC3E}">
        <p14:creationId xmlns:p14="http://schemas.microsoft.com/office/powerpoint/2010/main" val="290271239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ACEC485-32B9-48F2-9D12-44F0CF66E98A}"/>
              </a:ext>
            </a:extLst>
          </p:cNvPr>
          <p:cNvGrpSpPr/>
          <p:nvPr/>
        </p:nvGrpSpPr>
        <p:grpSpPr>
          <a:xfrm>
            <a:off x="2435436" y="2109596"/>
            <a:ext cx="3329260" cy="1650804"/>
            <a:chOff x="6026983" y="2026308"/>
            <a:chExt cx="2574791" cy="1547629"/>
          </a:xfrm>
        </p:grpSpPr>
        <p:sp>
          <p:nvSpPr>
            <p:cNvPr id="9" name="Cloud 8">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00489">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0" name="Oval 9">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1" name="Oval 10">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2" name="Rectangle 1"/>
          <p:cNvSpPr/>
          <p:nvPr/>
        </p:nvSpPr>
        <p:spPr>
          <a:xfrm>
            <a:off x="5834541" y="3180383"/>
            <a:ext cx="6502400" cy="1477328"/>
          </a:xfrm>
          <a:prstGeom prst="rect">
            <a:avLst/>
          </a:prstGeom>
          <a:ln>
            <a:solidFill>
              <a:schemeClr val="bg2">
                <a:lumMod val="90000"/>
              </a:schemeClr>
            </a:solidFill>
          </a:ln>
        </p:spPr>
        <p:txBody>
          <a:bodyPr wrap="square">
            <a:spAutoFit/>
          </a:bodyPr>
          <a:lstStyle/>
          <a:p>
            <a:pPr algn="ctr"/>
            <a:r>
              <a:rPr lang="en-US" sz="2000" dirty="0"/>
              <a:t>A binomial distribution is a specific probability distribution. It is used to model the probability of obtaining one of two outcomes, a </a:t>
            </a:r>
            <a:r>
              <a:rPr lang="en-US" sz="2000" b="1" dirty="0"/>
              <a:t>certain number of times </a:t>
            </a:r>
            <a:r>
              <a:rPr lang="en-US" sz="2000" dirty="0"/>
              <a:t>(k), out of </a:t>
            </a:r>
            <a:r>
              <a:rPr lang="en-US" sz="2000" b="1" dirty="0"/>
              <a:t>fixed number of trials </a:t>
            </a:r>
            <a:r>
              <a:rPr lang="en-US" sz="2000" dirty="0"/>
              <a:t>(N) of a discrete random event.</a:t>
            </a:r>
          </a:p>
        </p:txBody>
      </p:sp>
      <p:sp>
        <p:nvSpPr>
          <p:cNvPr id="3" name="Rectangle 2"/>
          <p:cNvSpPr/>
          <p:nvPr/>
        </p:nvSpPr>
        <p:spPr>
          <a:xfrm>
            <a:off x="7869124" y="5329804"/>
            <a:ext cx="2715498" cy="646331"/>
          </a:xfrm>
          <a:prstGeom prst="rect">
            <a:avLst/>
          </a:prstGeom>
          <a:ln>
            <a:solidFill>
              <a:schemeClr val="bg2">
                <a:lumMod val="90000"/>
              </a:schemeClr>
            </a:solidFill>
          </a:ln>
        </p:spPr>
        <p:txBody>
          <a:bodyPr wrap="square">
            <a:spAutoFit/>
          </a:bodyPr>
          <a:lstStyle/>
          <a:p>
            <a:pPr algn="ctr">
              <a:spcBef>
                <a:spcPts val="0"/>
              </a:spcBef>
            </a:pPr>
            <a:r>
              <a:rPr lang="en-US" sz="2000" b="1" dirty="0"/>
              <a:t>Expected Outcome</a:t>
            </a:r>
          </a:p>
          <a:p>
            <a:pPr algn="ctr">
              <a:spcBef>
                <a:spcPts val="0"/>
              </a:spcBef>
            </a:pPr>
            <a:r>
              <a:rPr lang="en-US" sz="2000" b="1" dirty="0"/>
              <a:t>Successful Outcome </a:t>
            </a:r>
          </a:p>
        </p:txBody>
      </p:sp>
      <p:sp>
        <p:nvSpPr>
          <p:cNvPr id="19" name="Rectangle 18"/>
          <p:cNvSpPr/>
          <p:nvPr/>
        </p:nvSpPr>
        <p:spPr>
          <a:xfrm>
            <a:off x="8064955" y="6916920"/>
            <a:ext cx="2270170" cy="646331"/>
          </a:xfrm>
          <a:prstGeom prst="rect">
            <a:avLst/>
          </a:prstGeom>
          <a:ln>
            <a:solidFill>
              <a:schemeClr val="bg2">
                <a:lumMod val="90000"/>
              </a:schemeClr>
            </a:solidFill>
          </a:ln>
        </p:spPr>
        <p:txBody>
          <a:bodyPr wrap="square">
            <a:spAutoFit/>
          </a:bodyPr>
          <a:lstStyle/>
          <a:p>
            <a:pPr algn="ctr">
              <a:spcBef>
                <a:spcPts val="0"/>
              </a:spcBef>
            </a:pPr>
            <a:r>
              <a:rPr lang="en-US" sz="2000" b="1" dirty="0"/>
              <a:t>Other Outcome</a:t>
            </a:r>
          </a:p>
          <a:p>
            <a:pPr algn="ctr">
              <a:spcBef>
                <a:spcPts val="0"/>
              </a:spcBef>
            </a:pPr>
            <a:r>
              <a:rPr lang="en-US" sz="2000" b="1" dirty="0"/>
              <a:t>Failure</a:t>
            </a:r>
          </a:p>
        </p:txBody>
      </p:sp>
      <p:sp>
        <p:nvSpPr>
          <p:cNvPr id="4" name="Rectangle 3"/>
          <p:cNvSpPr/>
          <p:nvPr/>
        </p:nvSpPr>
        <p:spPr>
          <a:xfrm>
            <a:off x="8972308" y="6032536"/>
            <a:ext cx="702029" cy="446917"/>
          </a:xfrm>
          <a:prstGeom prst="rect">
            <a:avLst/>
          </a:prstGeom>
        </p:spPr>
        <p:txBody>
          <a:bodyPr wrap="square">
            <a:spAutoFit/>
          </a:bodyPr>
          <a:lstStyle/>
          <a:p>
            <a:r>
              <a:rPr lang="en-US" sz="2560" i="1" dirty="0"/>
              <a:t>p</a:t>
            </a:r>
            <a:endParaRPr lang="en-US" sz="2133" dirty="0"/>
          </a:p>
        </p:txBody>
      </p:sp>
      <p:sp>
        <p:nvSpPr>
          <p:cNvPr id="20" name="Rectangle 19"/>
          <p:cNvSpPr/>
          <p:nvPr/>
        </p:nvSpPr>
        <p:spPr>
          <a:xfrm>
            <a:off x="8740991" y="7611352"/>
            <a:ext cx="841897" cy="446917"/>
          </a:xfrm>
          <a:prstGeom prst="rect">
            <a:avLst/>
          </a:prstGeom>
        </p:spPr>
        <p:txBody>
          <a:bodyPr wrap="square">
            <a:spAutoFit/>
          </a:bodyPr>
          <a:lstStyle/>
          <a:p>
            <a:r>
              <a:rPr lang="en-US" sz="2560" i="1" dirty="0"/>
              <a:t>1 - p</a:t>
            </a:r>
            <a:endParaRPr lang="en-US" sz="2133" dirty="0"/>
          </a:p>
        </p:txBody>
      </p:sp>
      <p:pic>
        <p:nvPicPr>
          <p:cNvPr id="13" name="Picture 2" descr="Young man thinking Royalty Free Vector Image - VectorStock">
            <a:extLst>
              <a:ext uri="{FF2B5EF4-FFF2-40B4-BE49-F238E27FC236}">
                <a16:creationId xmlns:a16="http://schemas.microsoft.com/office/drawing/2014/main" id="{A07CE132-8C7C-400D-B4B1-DCDD1C683808}"/>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pic>
        <p:nvPicPr>
          <p:cNvPr id="14" name="skillenza_logo_new (1).png" descr="skillenza_logo_new (1).png">
            <a:extLst>
              <a:ext uri="{FF2B5EF4-FFF2-40B4-BE49-F238E27FC236}">
                <a16:creationId xmlns:a16="http://schemas.microsoft.com/office/drawing/2014/main" id="{FD66AA13-180E-4030-8E61-02683A79FEAD}"/>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sp>
        <p:nvSpPr>
          <p:cNvPr id="16" name="Rectangle 15">
            <a:extLst>
              <a:ext uri="{FF2B5EF4-FFF2-40B4-BE49-F238E27FC236}">
                <a16:creationId xmlns:a16="http://schemas.microsoft.com/office/drawing/2014/main" id="{5E4D40AB-A780-45AA-BCE4-058A4D3E8E85}"/>
              </a:ext>
            </a:extLst>
          </p:cNvPr>
          <p:cNvSpPr/>
          <p:nvPr/>
        </p:nvSpPr>
        <p:spPr>
          <a:xfrm>
            <a:off x="463210" y="375939"/>
            <a:ext cx="5301486" cy="507831"/>
          </a:xfrm>
          <a:prstGeom prst="rect">
            <a:avLst/>
          </a:prstGeom>
        </p:spPr>
        <p:txBody>
          <a:bodyPr wrap="square">
            <a:spAutoFit/>
          </a:bodyPr>
          <a:lstStyle/>
          <a:p>
            <a:r>
              <a:rPr lang="en-US" b="1" dirty="0"/>
              <a:t>Binomial Distribution</a:t>
            </a:r>
          </a:p>
        </p:txBody>
      </p:sp>
      <p:sp>
        <p:nvSpPr>
          <p:cNvPr id="17" name="Rectangle 16">
            <a:extLst>
              <a:ext uri="{FF2B5EF4-FFF2-40B4-BE49-F238E27FC236}">
                <a16:creationId xmlns:a16="http://schemas.microsoft.com/office/drawing/2014/main" id="{BF75E8B4-DD1E-407A-B64A-CE238403672D}"/>
              </a:ext>
            </a:extLst>
          </p:cNvPr>
          <p:cNvSpPr/>
          <p:nvPr/>
        </p:nvSpPr>
        <p:spPr>
          <a:xfrm>
            <a:off x="3264768" y="2564602"/>
            <a:ext cx="2362412" cy="646331"/>
          </a:xfrm>
          <a:prstGeom prst="rect">
            <a:avLst/>
          </a:prstGeom>
        </p:spPr>
        <p:txBody>
          <a:bodyPr wrap="square">
            <a:spAutoFit/>
          </a:bodyPr>
          <a:lstStyle/>
          <a:p>
            <a:pPr lvl="0" algn="ctr"/>
            <a:r>
              <a:rPr lang="en-US" sz="2000" b="1" dirty="0">
                <a:solidFill>
                  <a:schemeClr val="tx1"/>
                </a:solidFill>
              </a:rPr>
              <a:t>What is Binomial Distribution?</a:t>
            </a:r>
            <a:endParaRPr lang="en-IN" sz="2000" b="1" dirty="0">
              <a:solidFill>
                <a:schemeClr val="tx1"/>
              </a:solidFill>
            </a:endParaRPr>
          </a:p>
        </p:txBody>
      </p:sp>
    </p:spTree>
    <p:extLst>
      <p:ext uri="{BB962C8B-B14F-4D97-AF65-F5344CB8AC3E}">
        <p14:creationId xmlns:p14="http://schemas.microsoft.com/office/powerpoint/2010/main" val="2148415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9" grpId="0" animBg="1"/>
      <p:bldP spid="4" grpId="0"/>
      <p:bldP spid="2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ACEC485-32B9-48F2-9D12-44F0CF66E98A}"/>
              </a:ext>
            </a:extLst>
          </p:cNvPr>
          <p:cNvGrpSpPr/>
          <p:nvPr/>
        </p:nvGrpSpPr>
        <p:grpSpPr>
          <a:xfrm>
            <a:off x="2435428" y="3397590"/>
            <a:ext cx="362806" cy="362806"/>
            <a:chOff x="6026983" y="3233806"/>
            <a:chExt cx="340131" cy="340131"/>
          </a:xfrm>
        </p:grpSpPr>
        <p:sp>
          <p:nvSpPr>
            <p:cNvPr id="10" name="Oval 9">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1" name="Oval 10">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4100" name="Picture 4" descr="Related image"/>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979920" y="2860544"/>
            <a:ext cx="4008121" cy="300609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Rectangle 2"/>
          <p:cNvSpPr/>
          <p:nvPr/>
        </p:nvSpPr>
        <p:spPr>
          <a:xfrm>
            <a:off x="7380015" y="6110121"/>
            <a:ext cx="3207929" cy="369332"/>
          </a:xfrm>
          <a:prstGeom prst="rect">
            <a:avLst/>
          </a:prstGeom>
        </p:spPr>
        <p:txBody>
          <a:bodyPr wrap="none">
            <a:spAutoFit/>
          </a:bodyPr>
          <a:lstStyle/>
          <a:p>
            <a:pPr defTabSz="1300489">
              <a:defRPr/>
            </a:pPr>
            <a:r>
              <a:rPr lang="en-US" sz="2000" b="1" dirty="0">
                <a:solidFill>
                  <a:srgbClr val="6A6393"/>
                </a:solidFill>
                <a:latin typeface="Arial"/>
                <a:cs typeface="Arial"/>
              </a:rPr>
              <a:t>Binomial Distribution = 2</a:t>
            </a:r>
          </a:p>
        </p:txBody>
      </p:sp>
      <p:sp>
        <p:nvSpPr>
          <p:cNvPr id="4" name="Rectangle 3"/>
          <p:cNvSpPr/>
          <p:nvPr/>
        </p:nvSpPr>
        <p:spPr>
          <a:xfrm>
            <a:off x="7641303" y="6740278"/>
            <a:ext cx="2685351" cy="369332"/>
          </a:xfrm>
          <a:prstGeom prst="rect">
            <a:avLst/>
          </a:prstGeom>
        </p:spPr>
        <p:txBody>
          <a:bodyPr wrap="none">
            <a:spAutoFit/>
          </a:bodyPr>
          <a:lstStyle/>
          <a:p>
            <a:pPr defTabSz="1300489"/>
            <a:r>
              <a:rPr lang="en-US" sz="2000" b="1" dirty="0">
                <a:solidFill>
                  <a:srgbClr val="6A6393"/>
                </a:solidFill>
                <a:latin typeface="Arial"/>
                <a:cs typeface="Arial"/>
              </a:rPr>
              <a:t>Head = 50% Chance </a:t>
            </a:r>
          </a:p>
        </p:txBody>
      </p:sp>
      <p:pic>
        <p:nvPicPr>
          <p:cNvPr id="13" name="Picture 2" descr="Young man thinking Royalty Free Vector Image - VectorStock">
            <a:extLst>
              <a:ext uri="{FF2B5EF4-FFF2-40B4-BE49-F238E27FC236}">
                <a16:creationId xmlns:a16="http://schemas.microsoft.com/office/drawing/2014/main" id="{CDD98349-8B72-417D-ACE6-5350313EDC72}"/>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B275777-682A-468D-B778-55B75B3EAE2F}"/>
              </a:ext>
            </a:extLst>
          </p:cNvPr>
          <p:cNvSpPr/>
          <p:nvPr/>
        </p:nvSpPr>
        <p:spPr>
          <a:xfrm>
            <a:off x="463210" y="375939"/>
            <a:ext cx="5301486" cy="507831"/>
          </a:xfrm>
          <a:prstGeom prst="rect">
            <a:avLst/>
          </a:prstGeom>
        </p:spPr>
        <p:txBody>
          <a:bodyPr wrap="square">
            <a:spAutoFit/>
          </a:bodyPr>
          <a:lstStyle/>
          <a:p>
            <a:r>
              <a:rPr lang="en-US" b="1" dirty="0"/>
              <a:t>Binomial Distribution</a:t>
            </a:r>
          </a:p>
        </p:txBody>
      </p:sp>
      <p:grpSp>
        <p:nvGrpSpPr>
          <p:cNvPr id="15" name="Group 14">
            <a:extLst>
              <a:ext uri="{FF2B5EF4-FFF2-40B4-BE49-F238E27FC236}">
                <a16:creationId xmlns:a16="http://schemas.microsoft.com/office/drawing/2014/main" id="{623DEF00-31DE-48FD-B1D3-1A2E928C81FB}"/>
              </a:ext>
            </a:extLst>
          </p:cNvPr>
          <p:cNvGrpSpPr/>
          <p:nvPr/>
        </p:nvGrpSpPr>
        <p:grpSpPr>
          <a:xfrm>
            <a:off x="2435436" y="2109596"/>
            <a:ext cx="3329260" cy="1650804"/>
            <a:chOff x="6026983" y="2026308"/>
            <a:chExt cx="2574791" cy="1547629"/>
          </a:xfrm>
        </p:grpSpPr>
        <p:sp>
          <p:nvSpPr>
            <p:cNvPr id="16" name="Cloud 15">
              <a:extLst>
                <a:ext uri="{FF2B5EF4-FFF2-40B4-BE49-F238E27FC236}">
                  <a16:creationId xmlns:a16="http://schemas.microsoft.com/office/drawing/2014/main" id="{1A9D9159-1D59-46AD-846A-3B5BDA6DF547}"/>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00489">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7" name="Oval 16">
              <a:extLst>
                <a:ext uri="{FF2B5EF4-FFF2-40B4-BE49-F238E27FC236}">
                  <a16:creationId xmlns:a16="http://schemas.microsoft.com/office/drawing/2014/main" id="{DE6ED5FA-AC82-4E89-BDE8-E49F8D15011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387C49E6-ADDB-47FF-9593-EB5466767BEA}"/>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19" name="Rectangle 18">
            <a:extLst>
              <a:ext uri="{FF2B5EF4-FFF2-40B4-BE49-F238E27FC236}">
                <a16:creationId xmlns:a16="http://schemas.microsoft.com/office/drawing/2014/main" id="{D14746D2-54B1-417E-A90D-62E02A3D3198}"/>
              </a:ext>
            </a:extLst>
          </p:cNvPr>
          <p:cNvSpPr/>
          <p:nvPr/>
        </p:nvSpPr>
        <p:spPr>
          <a:xfrm>
            <a:off x="3264768" y="2564602"/>
            <a:ext cx="2362412" cy="646331"/>
          </a:xfrm>
          <a:prstGeom prst="rect">
            <a:avLst/>
          </a:prstGeom>
        </p:spPr>
        <p:txBody>
          <a:bodyPr wrap="square">
            <a:spAutoFit/>
          </a:bodyPr>
          <a:lstStyle/>
          <a:p>
            <a:pPr lvl="0" algn="ctr"/>
            <a:r>
              <a:rPr lang="en-US" sz="2000" b="1" dirty="0">
                <a:solidFill>
                  <a:schemeClr val="tx1"/>
                </a:solidFill>
              </a:rPr>
              <a:t>What is Binomial Distribution?</a:t>
            </a:r>
            <a:endParaRPr lang="en-IN" sz="2000" b="1" dirty="0">
              <a:solidFill>
                <a:schemeClr val="tx1"/>
              </a:solidFill>
            </a:endParaRPr>
          </a:p>
        </p:txBody>
      </p:sp>
    </p:spTree>
    <p:extLst>
      <p:ext uri="{BB962C8B-B14F-4D97-AF65-F5344CB8AC3E}">
        <p14:creationId xmlns:p14="http://schemas.microsoft.com/office/powerpoint/2010/main" val="1273500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AEFEE6B-D265-4D1F-A58E-21C965D04AC5}"/>
              </a:ext>
            </a:extLst>
          </p:cNvPr>
          <p:cNvPicPr>
            <a:picLocks noChangeAspect="1"/>
          </p:cNvPicPr>
          <p:nvPr/>
        </p:nvPicPr>
        <p:blipFill>
          <a:blip r:embed="rId3">
            <a:duotone>
              <a:schemeClr val="accent1">
                <a:shade val="45000"/>
                <a:satMod val="135000"/>
              </a:schemeClr>
              <a:prstClr val="white"/>
            </a:duotone>
          </a:blip>
          <a:stretch>
            <a:fillRect/>
          </a:stretch>
        </p:blipFill>
        <p:spPr>
          <a:xfrm>
            <a:off x="6260184" y="3171177"/>
            <a:ext cx="5380496" cy="4277494"/>
          </a:xfrm>
          <a:prstGeom prst="rect">
            <a:avLst/>
          </a:prstGeom>
        </p:spPr>
      </p:pic>
      <p:grpSp>
        <p:nvGrpSpPr>
          <p:cNvPr id="14" name="Group 13">
            <a:extLst>
              <a:ext uri="{FF2B5EF4-FFF2-40B4-BE49-F238E27FC236}">
                <a16:creationId xmlns:a16="http://schemas.microsoft.com/office/drawing/2014/main" id="{FACEC485-32B9-48F2-9D12-44F0CF66E98A}"/>
              </a:ext>
            </a:extLst>
          </p:cNvPr>
          <p:cNvGrpSpPr/>
          <p:nvPr/>
        </p:nvGrpSpPr>
        <p:grpSpPr>
          <a:xfrm>
            <a:off x="2566263"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31543" hangingPunct="1">
                <a:lnSpc>
                  <a:spcPct val="100000"/>
                </a:lnSpc>
                <a:spcBef>
                  <a:spcPts val="0"/>
                </a:spcBef>
                <a:defRPr/>
              </a:pPr>
              <a:r>
                <a:rPr lang="en-IN" sz="2000" b="1" kern="1200" dirty="0">
                  <a:solidFill>
                    <a:prstClr val="black"/>
                  </a:solidFill>
                  <a:latin typeface="Calibri" panose="020F0502020204030204"/>
                </a:rPr>
                <a:t>Why Statistics???</a:t>
              </a: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10" name="skillenza_logo_new (1).png" descr="skillenza_logo_new (1).png">
            <a:extLst>
              <a:ext uri="{FF2B5EF4-FFF2-40B4-BE49-F238E27FC236}">
                <a16:creationId xmlns:a16="http://schemas.microsoft.com/office/drawing/2014/main" id="{F8619AC9-8CA3-470E-81EE-FB8BE9D60A5E}"/>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12" name="Picture 2" descr="Young man thinking Royalty Free Vector Image - VectorStock">
            <a:extLst>
              <a:ext uri="{FF2B5EF4-FFF2-40B4-BE49-F238E27FC236}">
                <a16:creationId xmlns:a16="http://schemas.microsoft.com/office/drawing/2014/main" id="{9B4D7E4B-3B07-4AAB-82AD-A7388EDDEE5F}"/>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40FAF27-6F53-4DAD-B4DB-56FED32CB710}"/>
              </a:ext>
            </a:extLst>
          </p:cNvPr>
          <p:cNvSpPr/>
          <p:nvPr/>
        </p:nvSpPr>
        <p:spPr>
          <a:xfrm>
            <a:off x="7105650" y="7677150"/>
            <a:ext cx="4535030" cy="1162050"/>
          </a:xfrm>
          <a:prstGeom prst="rect">
            <a:avLst/>
          </a:prstGeom>
          <a:solidFill>
            <a:srgbClr val="FFFFFF"/>
          </a:solidFill>
          <a:ln w="19050" cap="flat">
            <a:solidFill>
              <a:srgbClr val="0070C0"/>
            </a:solidFill>
            <a:prstDash val="solid"/>
            <a:round/>
          </a:ln>
          <a:effectLst>
            <a:outerShdw blurRad="63500" sx="102000" sy="102000" algn="ct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1733930" rtl="0" fontAlgn="auto" latinLnBrk="0" hangingPunct="0">
              <a:lnSpc>
                <a:spcPct val="90000"/>
              </a:lnSpc>
              <a:spcBef>
                <a:spcPts val="3200"/>
              </a:spcBef>
              <a:spcAft>
                <a:spcPts val="0"/>
              </a:spcAft>
              <a:buClrTx/>
              <a:buSzTx/>
              <a:buFontTx/>
              <a:buNone/>
              <a:tabLst/>
            </a:pPr>
            <a:endParaRPr kumimoji="0" lang="en-US" sz="3000" b="0" i="0" u="none" strike="noStrike" cap="none" spc="0" normalizeH="0" baseline="0">
              <a:ln>
                <a:noFill/>
              </a:ln>
              <a:solidFill>
                <a:srgbClr val="000000"/>
              </a:solidFill>
              <a:effectLst/>
              <a:uFillTx/>
              <a:latin typeface="+mj-lt"/>
              <a:ea typeface="+mj-ea"/>
              <a:cs typeface="+mj-cs"/>
              <a:sym typeface="Helvetica Neue"/>
            </a:endParaRPr>
          </a:p>
        </p:txBody>
      </p:sp>
      <p:sp>
        <p:nvSpPr>
          <p:cNvPr id="5" name="Rectangle 4">
            <a:extLst>
              <a:ext uri="{FF2B5EF4-FFF2-40B4-BE49-F238E27FC236}">
                <a16:creationId xmlns:a16="http://schemas.microsoft.com/office/drawing/2014/main" id="{627CB049-26E4-4930-A6CC-C87B7B3F5F52}"/>
              </a:ext>
            </a:extLst>
          </p:cNvPr>
          <p:cNvSpPr/>
          <p:nvPr/>
        </p:nvSpPr>
        <p:spPr>
          <a:xfrm>
            <a:off x="7259779" y="7935009"/>
            <a:ext cx="4226772" cy="646331"/>
          </a:xfrm>
          <a:prstGeom prst="rect">
            <a:avLst/>
          </a:prstGeom>
        </p:spPr>
        <p:txBody>
          <a:bodyPr wrap="square">
            <a:spAutoFit/>
          </a:bodyPr>
          <a:lstStyle/>
          <a:p>
            <a:pPr algn="ctr"/>
            <a:r>
              <a:rPr lang="en-US" sz="2000" dirty="0">
                <a:cs typeface="Calibri"/>
              </a:rPr>
              <a:t>The key fundamental skills required for Data Science</a:t>
            </a:r>
          </a:p>
        </p:txBody>
      </p:sp>
      <p:sp>
        <p:nvSpPr>
          <p:cNvPr id="16" name="Rectangle 15">
            <a:extLst>
              <a:ext uri="{FF2B5EF4-FFF2-40B4-BE49-F238E27FC236}">
                <a16:creationId xmlns:a16="http://schemas.microsoft.com/office/drawing/2014/main" id="{0F5E4D9F-EAA4-4308-8E37-0977D12F414A}"/>
              </a:ext>
            </a:extLst>
          </p:cNvPr>
          <p:cNvSpPr/>
          <p:nvPr/>
        </p:nvSpPr>
        <p:spPr>
          <a:xfrm>
            <a:off x="463210" y="375939"/>
            <a:ext cx="5301486" cy="507831"/>
          </a:xfrm>
          <a:prstGeom prst="rect">
            <a:avLst/>
          </a:prstGeom>
        </p:spPr>
        <p:txBody>
          <a:bodyPr wrap="square">
            <a:spAutoFit/>
          </a:bodyPr>
          <a:lstStyle/>
          <a:p>
            <a:r>
              <a:rPr lang="en-US" b="1" dirty="0"/>
              <a:t>Introduction to Statistics</a:t>
            </a:r>
          </a:p>
        </p:txBody>
      </p:sp>
    </p:spTree>
    <p:extLst>
      <p:ext uri="{BB962C8B-B14F-4D97-AF65-F5344CB8AC3E}">
        <p14:creationId xmlns:p14="http://schemas.microsoft.com/office/powerpoint/2010/main" val="10879097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ACEC485-32B9-48F2-9D12-44F0CF66E98A}"/>
              </a:ext>
            </a:extLst>
          </p:cNvPr>
          <p:cNvGrpSpPr/>
          <p:nvPr/>
        </p:nvGrpSpPr>
        <p:grpSpPr>
          <a:xfrm>
            <a:off x="2435436" y="2109596"/>
            <a:ext cx="4066964" cy="1650804"/>
            <a:chOff x="6026983" y="2026308"/>
            <a:chExt cx="2574791" cy="1547629"/>
          </a:xfrm>
        </p:grpSpPr>
        <p:sp>
          <p:nvSpPr>
            <p:cNvPr id="9" name="Cloud 8">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0" name="Oval 9">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1" name="Oval 10">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2" name="Rectangle 1"/>
          <p:cNvSpPr/>
          <p:nvPr/>
        </p:nvSpPr>
        <p:spPr>
          <a:xfrm>
            <a:off x="5736824" y="4247089"/>
            <a:ext cx="6502400" cy="2806922"/>
          </a:xfrm>
          <a:prstGeom prst="rect">
            <a:avLst/>
          </a:prstGeom>
          <a:ln>
            <a:solidFill>
              <a:schemeClr val="bg2">
                <a:lumMod val="90000"/>
              </a:schemeClr>
            </a:solidFill>
          </a:ln>
        </p:spPr>
        <p:txBody>
          <a:bodyPr wrap="square" lIns="97536" tIns="292608" rIns="487680" bIns="292608">
            <a:spAutoFit/>
          </a:bodyPr>
          <a:lstStyle/>
          <a:p>
            <a:pPr marL="292617">
              <a:spcBef>
                <a:spcPts val="0"/>
              </a:spcBef>
            </a:pPr>
            <a:r>
              <a:rPr lang="en-US" sz="2000" dirty="0"/>
              <a:t>Rule #1: There are only two mutually exclusive outcomes for a discrete random variable</a:t>
            </a:r>
          </a:p>
          <a:p>
            <a:pPr marL="292617">
              <a:spcBef>
                <a:spcPts val="0"/>
              </a:spcBef>
            </a:pPr>
            <a:r>
              <a:rPr lang="en-US" sz="2000" dirty="0"/>
              <a:t>Rule #2: There is a fixed number of repeated trials </a:t>
            </a:r>
          </a:p>
          <a:p>
            <a:pPr marL="292617">
              <a:spcBef>
                <a:spcPts val="0"/>
              </a:spcBef>
            </a:pPr>
            <a:r>
              <a:rPr lang="en-US" sz="2000" dirty="0"/>
              <a:t>Rule #3: Each trial is an independent event </a:t>
            </a:r>
          </a:p>
          <a:p>
            <a:pPr marL="292617">
              <a:spcBef>
                <a:spcPts val="0"/>
              </a:spcBef>
            </a:pPr>
            <a:r>
              <a:rPr lang="en-US" sz="2000" dirty="0"/>
              <a:t>Rule #4: The probability of success for each trial is fixed</a:t>
            </a:r>
          </a:p>
        </p:txBody>
      </p:sp>
      <p:pic>
        <p:nvPicPr>
          <p:cNvPr id="13" name="Picture 2" descr="Young man thinking Royalty Free Vector Image - VectorStock">
            <a:extLst>
              <a:ext uri="{FF2B5EF4-FFF2-40B4-BE49-F238E27FC236}">
                <a16:creationId xmlns:a16="http://schemas.microsoft.com/office/drawing/2014/main" id="{4125BE76-ACD4-4C97-9C49-4D74C76C008F}"/>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pic>
        <p:nvPicPr>
          <p:cNvPr id="14" name="skillenza_logo_new (1).png" descr="skillenza_logo_new (1).png">
            <a:extLst>
              <a:ext uri="{FF2B5EF4-FFF2-40B4-BE49-F238E27FC236}">
                <a16:creationId xmlns:a16="http://schemas.microsoft.com/office/drawing/2014/main" id="{D587A098-68F0-4516-9F78-1A8864FDA10B}"/>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sp>
        <p:nvSpPr>
          <p:cNvPr id="15" name="Rectangle 14">
            <a:extLst>
              <a:ext uri="{FF2B5EF4-FFF2-40B4-BE49-F238E27FC236}">
                <a16:creationId xmlns:a16="http://schemas.microsoft.com/office/drawing/2014/main" id="{A49E5E1D-7AD2-4155-901D-A85E816C9C42}"/>
              </a:ext>
            </a:extLst>
          </p:cNvPr>
          <p:cNvSpPr/>
          <p:nvPr/>
        </p:nvSpPr>
        <p:spPr>
          <a:xfrm>
            <a:off x="463210" y="375939"/>
            <a:ext cx="5301486" cy="507831"/>
          </a:xfrm>
          <a:prstGeom prst="rect">
            <a:avLst/>
          </a:prstGeom>
        </p:spPr>
        <p:txBody>
          <a:bodyPr wrap="square">
            <a:spAutoFit/>
          </a:bodyPr>
          <a:lstStyle/>
          <a:p>
            <a:r>
              <a:rPr lang="en-US" b="1" dirty="0"/>
              <a:t>Binomial Distribution</a:t>
            </a:r>
          </a:p>
        </p:txBody>
      </p:sp>
      <p:sp>
        <p:nvSpPr>
          <p:cNvPr id="16" name="Rectangle 15">
            <a:extLst>
              <a:ext uri="{FF2B5EF4-FFF2-40B4-BE49-F238E27FC236}">
                <a16:creationId xmlns:a16="http://schemas.microsoft.com/office/drawing/2014/main" id="{84F9A238-080D-4A56-8EFC-2B5278732348}"/>
              </a:ext>
            </a:extLst>
          </p:cNvPr>
          <p:cNvSpPr/>
          <p:nvPr/>
        </p:nvSpPr>
        <p:spPr>
          <a:xfrm>
            <a:off x="3255920" y="2596285"/>
            <a:ext cx="2994674" cy="2708434"/>
          </a:xfrm>
          <a:prstGeom prst="rect">
            <a:avLst/>
          </a:prstGeom>
        </p:spPr>
        <p:txBody>
          <a:bodyPr wrap="square">
            <a:spAutoFit/>
          </a:bodyPr>
          <a:lstStyle/>
          <a:p>
            <a:pPr lvl="0" algn="ctr"/>
            <a:r>
              <a:rPr lang="en-US" sz="2000" b="1" dirty="0">
                <a:solidFill>
                  <a:schemeClr val="tx1"/>
                </a:solidFill>
              </a:rPr>
              <a:t>Criteria for Using Binomial Distributions</a:t>
            </a:r>
          </a:p>
          <a:p>
            <a:pPr lvl="0" algn="ctr"/>
            <a:endParaRPr lang="en-US" sz="2000" b="1" dirty="0">
              <a:solidFill>
                <a:schemeClr val="tx1"/>
              </a:solidFill>
            </a:endParaRPr>
          </a:p>
          <a:p>
            <a:pPr lvl="0" algn="ctr"/>
            <a:endParaRPr lang="en-US" sz="2000" b="1" dirty="0">
              <a:solidFill>
                <a:schemeClr val="tx1"/>
              </a:solidFill>
            </a:endParaRPr>
          </a:p>
          <a:p>
            <a:pPr lvl="0" algn="ctr"/>
            <a:endParaRPr lang="en-US" sz="2000" b="1" dirty="0">
              <a:solidFill>
                <a:schemeClr val="tx1"/>
              </a:solidFill>
            </a:endParaRPr>
          </a:p>
        </p:txBody>
      </p:sp>
    </p:spTree>
    <p:extLst>
      <p:ext uri="{BB962C8B-B14F-4D97-AF65-F5344CB8AC3E}">
        <p14:creationId xmlns:p14="http://schemas.microsoft.com/office/powerpoint/2010/main" val="1759678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animEffect transition="in" filter="fade">
                                      <p:cBhvr>
                                        <p:cTn id="7" dur="500"/>
                                        <p:tgtEl>
                                          <p:spTgt spid="2">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xEl>
                                              <p:pRg st="0" end="0"/>
                                            </p:txEl>
                                          </p:spTgt>
                                        </p:tgtEl>
                                        <p:attrNameLst>
                                          <p:attrName>style.visibility</p:attrName>
                                        </p:attrNameLst>
                                      </p:cBhvr>
                                      <p:to>
                                        <p:strVal val="visible"/>
                                      </p:to>
                                    </p:set>
                                    <p:animEffect transition="in" filter="fade">
                                      <p:cBhvr>
                                        <p:cTn id="10" dur="500"/>
                                        <p:tgtEl>
                                          <p:spTgt spid="2">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animEffect transition="in" filter="fade">
                                      <p:cBhvr>
                                        <p:cTn id="15" dur="500"/>
                                        <p:tgtEl>
                                          <p:spTgt spid="2">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Effect transition="in" filter="fade">
                                      <p:cBhvr>
                                        <p:cTn id="20" dur="500"/>
                                        <p:tgtEl>
                                          <p:spTgt spid="2">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Effect transition="in" filter="fade">
                                      <p:cBhvr>
                                        <p:cTn id="25"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ACEC485-32B9-48F2-9D12-44F0CF66E98A}"/>
              </a:ext>
            </a:extLst>
          </p:cNvPr>
          <p:cNvGrpSpPr/>
          <p:nvPr/>
        </p:nvGrpSpPr>
        <p:grpSpPr>
          <a:xfrm>
            <a:off x="2435436" y="2018156"/>
            <a:ext cx="3717714" cy="1650804"/>
            <a:chOff x="6026983" y="2026308"/>
            <a:chExt cx="2574791" cy="1547629"/>
          </a:xfrm>
        </p:grpSpPr>
        <p:sp>
          <p:nvSpPr>
            <p:cNvPr id="9" name="Cloud 8">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00489">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0" name="Oval 9">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1" name="Oval 10">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2" name="Rectangle 1"/>
          <p:cNvSpPr/>
          <p:nvPr/>
        </p:nvSpPr>
        <p:spPr>
          <a:xfrm>
            <a:off x="6138709" y="3324651"/>
            <a:ext cx="4379280" cy="1144929"/>
          </a:xfrm>
          <a:prstGeom prst="rect">
            <a:avLst/>
          </a:prstGeom>
          <a:ln>
            <a:solidFill>
              <a:schemeClr val="bg2">
                <a:lumMod val="90000"/>
              </a:schemeClr>
            </a:solidFill>
          </a:ln>
        </p:spPr>
        <p:txBody>
          <a:bodyPr wrap="square" lIns="97536" tIns="292608" rIns="487680" bIns="292608">
            <a:spAutoFit/>
          </a:bodyPr>
          <a:lstStyle/>
          <a:p>
            <a:pPr marL="292617" algn="ctr"/>
            <a:r>
              <a:rPr lang="en-US" sz="2000" dirty="0">
                <a:sym typeface="Calibri"/>
              </a:rPr>
              <a:t>The probability of getting x successes in n Bernoulli trials  </a:t>
            </a:r>
          </a:p>
        </p:txBody>
      </p:sp>
      <p:grpSp>
        <p:nvGrpSpPr>
          <p:cNvPr id="13" name="Group 12"/>
          <p:cNvGrpSpPr/>
          <p:nvPr/>
        </p:nvGrpSpPr>
        <p:grpSpPr>
          <a:xfrm>
            <a:off x="5430180" y="4721335"/>
            <a:ext cx="6530749" cy="3320867"/>
            <a:chOff x="1034477" y="1801478"/>
            <a:chExt cx="9695407" cy="4823410"/>
          </a:xfrm>
        </p:grpSpPr>
        <p:pic>
          <p:nvPicPr>
            <p:cNvPr id="14" name="Picture 13"/>
            <p:cNvPicPr>
              <a:picLocks noChangeAspect="1"/>
            </p:cNvPicPr>
            <p:nvPr/>
          </p:nvPicPr>
          <p:blipFill>
            <a:blip r:embed="rId3">
              <a:clrChange>
                <a:clrFrom>
                  <a:srgbClr val="FFFFFF"/>
                </a:clrFrom>
                <a:clrTo>
                  <a:srgbClr val="FFFFFF">
                    <a:alpha val="0"/>
                  </a:srgbClr>
                </a:clrTo>
              </a:clrChange>
            </a:blip>
            <a:stretch>
              <a:fillRect/>
            </a:stretch>
          </p:blipFill>
          <p:spPr>
            <a:xfrm>
              <a:off x="3382039" y="2304329"/>
              <a:ext cx="5695950" cy="3543300"/>
            </a:xfrm>
            <a:prstGeom prst="rect">
              <a:avLst/>
            </a:prstGeom>
          </p:spPr>
        </p:pic>
        <p:sp>
          <p:nvSpPr>
            <p:cNvPr id="15" name="TextBox 14"/>
            <p:cNvSpPr txBox="1"/>
            <p:nvPr/>
          </p:nvSpPr>
          <p:spPr>
            <a:xfrm>
              <a:off x="1034477" y="1963939"/>
              <a:ext cx="3461324" cy="1099697"/>
            </a:xfrm>
            <a:prstGeom prst="rect">
              <a:avLst/>
            </a:prstGeom>
            <a:noFill/>
          </p:spPr>
          <p:txBody>
            <a:bodyPr wrap="square" rtlCol="0">
              <a:spAutoFit/>
            </a:bodyPr>
            <a:lstStyle/>
            <a:p>
              <a:pPr algn="r"/>
              <a:r>
                <a:rPr lang="en-US" sz="1600" dirty="0"/>
                <a:t>This starts the count of number of ways event can occur</a:t>
              </a:r>
            </a:p>
          </p:txBody>
        </p:sp>
        <p:cxnSp>
          <p:nvCxnSpPr>
            <p:cNvPr id="16" name="Straight Arrow Connector 15"/>
            <p:cNvCxnSpPr>
              <a:stCxn id="15" idx="3"/>
            </p:cNvCxnSpPr>
            <p:nvPr/>
          </p:nvCxnSpPr>
          <p:spPr>
            <a:xfrm>
              <a:off x="4495801" y="2513788"/>
              <a:ext cx="1252726" cy="223674"/>
            </a:xfrm>
            <a:prstGeom prst="straightConnector1">
              <a:avLst/>
            </a:prstGeom>
            <a:ln>
              <a:solidFill>
                <a:schemeClr val="tx1"/>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378651" y="5525191"/>
              <a:ext cx="3498149" cy="1099697"/>
            </a:xfrm>
            <a:prstGeom prst="rect">
              <a:avLst/>
            </a:prstGeom>
            <a:noFill/>
          </p:spPr>
          <p:txBody>
            <a:bodyPr wrap="square" rtlCol="0">
              <a:spAutoFit/>
            </a:bodyPr>
            <a:lstStyle/>
            <a:p>
              <a:pPr algn="r"/>
              <a:r>
                <a:rPr lang="en-US" sz="1600" dirty="0"/>
                <a:t>This ends the count of number of ways event can occur</a:t>
              </a:r>
            </a:p>
          </p:txBody>
        </p:sp>
        <p:cxnSp>
          <p:nvCxnSpPr>
            <p:cNvPr id="18" name="Straight Arrow Connector 17"/>
            <p:cNvCxnSpPr/>
            <p:nvPr/>
          </p:nvCxnSpPr>
          <p:spPr>
            <a:xfrm flipV="1">
              <a:off x="4876800" y="5144534"/>
              <a:ext cx="609600" cy="824372"/>
            </a:xfrm>
            <a:prstGeom prst="straightConnector1">
              <a:avLst/>
            </a:prstGeom>
            <a:ln>
              <a:solidFill>
                <a:schemeClr val="tx1"/>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6663334" y="1801478"/>
              <a:ext cx="2871095" cy="1099697"/>
            </a:xfrm>
            <a:prstGeom prst="rect">
              <a:avLst/>
            </a:prstGeom>
            <a:noFill/>
          </p:spPr>
          <p:txBody>
            <a:bodyPr wrap="square" rtlCol="0">
              <a:spAutoFit/>
            </a:bodyPr>
            <a:lstStyle/>
            <a:p>
              <a:pPr algn="ctr"/>
              <a:r>
                <a:rPr lang="en-US" sz="1600" dirty="0"/>
                <a:t>This is the probability of success for x trials</a:t>
              </a:r>
            </a:p>
          </p:txBody>
        </p:sp>
        <p:cxnSp>
          <p:nvCxnSpPr>
            <p:cNvPr id="20" name="Straight Arrow Connector 19"/>
            <p:cNvCxnSpPr>
              <a:cxnSpLocks/>
              <a:stCxn id="19" idx="2"/>
            </p:cNvCxnSpPr>
            <p:nvPr/>
          </p:nvCxnSpPr>
          <p:spPr>
            <a:xfrm flipH="1">
              <a:off x="7486494" y="2901175"/>
              <a:ext cx="612388" cy="556896"/>
            </a:xfrm>
            <a:prstGeom prst="straightConnector1">
              <a:avLst/>
            </a:prstGeom>
            <a:ln>
              <a:solidFill>
                <a:schemeClr val="tx1"/>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22" idx="1"/>
            </p:cNvCxnSpPr>
            <p:nvPr/>
          </p:nvCxnSpPr>
          <p:spPr>
            <a:xfrm flipH="1" flipV="1">
              <a:off x="6663335" y="5144539"/>
              <a:ext cx="715273" cy="910836"/>
            </a:xfrm>
            <a:prstGeom prst="straightConnector1">
              <a:avLst/>
            </a:prstGeom>
            <a:ln>
              <a:solidFill>
                <a:schemeClr val="tx1"/>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378608" y="5666456"/>
              <a:ext cx="2155821" cy="777835"/>
            </a:xfrm>
            <a:prstGeom prst="rect">
              <a:avLst/>
            </a:prstGeom>
            <a:noFill/>
          </p:spPr>
          <p:txBody>
            <a:bodyPr wrap="square" rtlCol="0">
              <a:spAutoFit/>
            </a:bodyPr>
            <a:lstStyle/>
            <a:p>
              <a:r>
                <a:rPr lang="en-US" sz="1600" dirty="0"/>
                <a:t>This deletes duplications</a:t>
              </a:r>
            </a:p>
          </p:txBody>
        </p:sp>
        <p:sp>
          <p:nvSpPr>
            <p:cNvPr id="23" name="TextBox 22"/>
            <p:cNvSpPr txBox="1"/>
            <p:nvPr/>
          </p:nvSpPr>
          <p:spPr>
            <a:xfrm>
              <a:off x="7858789" y="4445144"/>
              <a:ext cx="2871095" cy="1099697"/>
            </a:xfrm>
            <a:prstGeom prst="rect">
              <a:avLst/>
            </a:prstGeom>
            <a:noFill/>
          </p:spPr>
          <p:txBody>
            <a:bodyPr wrap="square" rtlCol="0">
              <a:spAutoFit/>
            </a:bodyPr>
            <a:lstStyle/>
            <a:p>
              <a:pPr algn="r"/>
              <a:r>
                <a:rPr lang="en-US" sz="1600" dirty="0"/>
                <a:t>This is the probability of success for x trials</a:t>
              </a:r>
            </a:p>
          </p:txBody>
        </p:sp>
        <p:cxnSp>
          <p:nvCxnSpPr>
            <p:cNvPr id="24" name="Straight Arrow Connector 23"/>
            <p:cNvCxnSpPr>
              <a:cxnSpLocks/>
              <a:stCxn id="23" idx="0"/>
            </p:cNvCxnSpPr>
            <p:nvPr/>
          </p:nvCxnSpPr>
          <p:spPr>
            <a:xfrm flipH="1" flipV="1">
              <a:off x="8073153" y="3951602"/>
              <a:ext cx="1221184" cy="493541"/>
            </a:xfrm>
            <a:prstGeom prst="straightConnector1">
              <a:avLst/>
            </a:prstGeom>
            <a:ln>
              <a:solidFill>
                <a:schemeClr val="tx1"/>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pic>
        <p:nvPicPr>
          <p:cNvPr id="25" name="Picture 2" descr="Young man thinking Royalty Free Vector Image - VectorStock">
            <a:extLst>
              <a:ext uri="{FF2B5EF4-FFF2-40B4-BE49-F238E27FC236}">
                <a16:creationId xmlns:a16="http://schemas.microsoft.com/office/drawing/2014/main" id="{A787129B-D3E5-4172-B087-7CB342AC1388}"/>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6" name="Rectangle 25">
            <a:extLst>
              <a:ext uri="{FF2B5EF4-FFF2-40B4-BE49-F238E27FC236}">
                <a16:creationId xmlns:a16="http://schemas.microsoft.com/office/drawing/2014/main" id="{EF50FE26-4CF5-4DD1-9575-ED1DDA008A15}"/>
              </a:ext>
            </a:extLst>
          </p:cNvPr>
          <p:cNvSpPr/>
          <p:nvPr/>
        </p:nvSpPr>
        <p:spPr>
          <a:xfrm>
            <a:off x="463210" y="375939"/>
            <a:ext cx="5301486" cy="507831"/>
          </a:xfrm>
          <a:prstGeom prst="rect">
            <a:avLst/>
          </a:prstGeom>
        </p:spPr>
        <p:txBody>
          <a:bodyPr wrap="square">
            <a:spAutoFit/>
          </a:bodyPr>
          <a:lstStyle/>
          <a:p>
            <a:r>
              <a:rPr lang="en-US" b="1" dirty="0"/>
              <a:t>Binomial Distribution</a:t>
            </a:r>
          </a:p>
        </p:txBody>
      </p:sp>
      <p:sp>
        <p:nvSpPr>
          <p:cNvPr id="27" name="Rectangle 26">
            <a:extLst>
              <a:ext uri="{FF2B5EF4-FFF2-40B4-BE49-F238E27FC236}">
                <a16:creationId xmlns:a16="http://schemas.microsoft.com/office/drawing/2014/main" id="{382B5A9E-B7BA-4879-867E-BB55D7B6ED7D}"/>
              </a:ext>
            </a:extLst>
          </p:cNvPr>
          <p:cNvSpPr/>
          <p:nvPr/>
        </p:nvSpPr>
        <p:spPr>
          <a:xfrm>
            <a:off x="3095235" y="2506287"/>
            <a:ext cx="2994674" cy="646331"/>
          </a:xfrm>
          <a:prstGeom prst="rect">
            <a:avLst/>
          </a:prstGeom>
        </p:spPr>
        <p:txBody>
          <a:bodyPr wrap="square">
            <a:spAutoFit/>
          </a:bodyPr>
          <a:lstStyle/>
          <a:p>
            <a:pPr lvl="0" algn="ctr"/>
            <a:r>
              <a:rPr lang="en-US" sz="2000" b="1" dirty="0">
                <a:solidFill>
                  <a:schemeClr val="tx1"/>
                </a:solidFill>
              </a:rPr>
              <a:t>What is Binomial Distribution formula?</a:t>
            </a:r>
          </a:p>
        </p:txBody>
      </p:sp>
    </p:spTree>
    <p:extLst>
      <p:ext uri="{BB962C8B-B14F-4D97-AF65-F5344CB8AC3E}">
        <p14:creationId xmlns:p14="http://schemas.microsoft.com/office/powerpoint/2010/main" val="29389412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p:cNvSpPr/>
          <p:nvPr/>
        </p:nvSpPr>
        <p:spPr>
          <a:xfrm>
            <a:off x="-6326" y="-43141"/>
            <a:ext cx="4095779"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1" name="Years of Experience distribution"/>
          <p:cNvSpPr txBox="1"/>
          <p:nvPr/>
        </p:nvSpPr>
        <p:spPr>
          <a:xfrm>
            <a:off x="486118" y="4245357"/>
            <a:ext cx="3980590" cy="1262887"/>
          </a:xfrm>
          <a:prstGeom prst="rect">
            <a:avLst/>
          </a:prstGeom>
          <a:ln w="12700">
            <a:miter lim="400000"/>
          </a:ln>
        </p:spPr>
        <p:txBody>
          <a:bodyPr lIns="50800" tIns="50800" rIns="50800" bIns="50800" anchor="ctr">
            <a:spAutoFit/>
          </a:bodyPr>
          <a:lstStyle/>
          <a:p>
            <a:pPr defTabSz="457200">
              <a:lnSpc>
                <a:spcPts val="9600"/>
              </a:lnSpc>
              <a:spcBef>
                <a:spcPts val="0"/>
              </a:spcBef>
              <a:defRPr sz="4000">
                <a:solidFill>
                  <a:srgbClr val="FFFFFF"/>
                </a:solidFill>
                <a:latin typeface="Avenir Medium"/>
                <a:ea typeface="Avenir Medium"/>
                <a:cs typeface="Avenir Medium"/>
                <a:sym typeface="Avenir Medium"/>
              </a:defRPr>
            </a:pPr>
            <a:endParaRPr/>
          </a:p>
        </p:txBody>
      </p:sp>
      <p:pic>
        <p:nvPicPr>
          <p:cNvPr id="172" name="skillenza_white.png" descr="skillenza_white.png"/>
          <p:cNvPicPr>
            <a:picLocks noChangeAspect="1"/>
          </p:cNvPicPr>
          <p:nvPr/>
        </p:nvPicPr>
        <p:blipFill>
          <a:blip r:embed="rId2"/>
          <a:stretch>
            <a:fillRect/>
          </a:stretch>
        </p:blipFill>
        <p:spPr>
          <a:xfrm>
            <a:off x="203956" y="28773"/>
            <a:ext cx="1705134" cy="852567"/>
          </a:xfrm>
          <a:prstGeom prst="rect">
            <a:avLst/>
          </a:prstGeom>
          <a:ln w="12700">
            <a:miter lim="400000"/>
          </a:ln>
        </p:spPr>
      </p:pic>
      <p:sp>
        <p:nvSpPr>
          <p:cNvPr id="173" name="&lt;Topic&gt;"/>
          <p:cNvSpPr txBox="1"/>
          <p:nvPr/>
        </p:nvSpPr>
        <p:spPr>
          <a:xfrm>
            <a:off x="4934261" y="4279900"/>
            <a:ext cx="3136278" cy="119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dirty="0"/>
              <a:t>&lt;Topic&gt;</a:t>
            </a:r>
          </a:p>
        </p:txBody>
      </p:sp>
      <p:sp>
        <p:nvSpPr>
          <p:cNvPr id="6" name="TextBox 5">
            <a:extLst>
              <a:ext uri="{FF2B5EF4-FFF2-40B4-BE49-F238E27FC236}">
                <a16:creationId xmlns:a16="http://schemas.microsoft.com/office/drawing/2014/main" id="{4E203CB4-04F9-43AE-9B1A-41DCA890F8D7}"/>
              </a:ext>
            </a:extLst>
          </p:cNvPr>
          <p:cNvSpPr txBox="1"/>
          <p:nvPr/>
        </p:nvSpPr>
        <p:spPr>
          <a:xfrm>
            <a:off x="394099" y="3622833"/>
            <a:ext cx="3218727" cy="16209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4000" dirty="0">
                <a:solidFill>
                  <a:schemeClr val="bg1"/>
                </a:solidFill>
              </a:rPr>
              <a:t>Geometric Distribution</a:t>
            </a:r>
          </a:p>
        </p:txBody>
      </p:sp>
    </p:spTree>
    <p:extLst>
      <p:ext uri="{BB962C8B-B14F-4D97-AF65-F5344CB8AC3E}">
        <p14:creationId xmlns:p14="http://schemas.microsoft.com/office/powerpoint/2010/main" val="4114275569"/>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CEC485-32B9-48F2-9D12-44F0CF66E98A}"/>
              </a:ext>
            </a:extLst>
          </p:cNvPr>
          <p:cNvGrpSpPr/>
          <p:nvPr/>
        </p:nvGrpSpPr>
        <p:grpSpPr>
          <a:xfrm>
            <a:off x="2435436" y="2094357"/>
            <a:ext cx="3485656" cy="1650804"/>
            <a:chOff x="6026983" y="2026308"/>
            <a:chExt cx="2574791" cy="1547629"/>
          </a:xfrm>
        </p:grpSpPr>
        <p:sp>
          <p:nvSpPr>
            <p:cNvPr id="7" name="Cloud 6">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00489">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8" name="Oval 7">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9" name="Oval 8">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11" name="Rectangle 10"/>
          <p:cNvSpPr/>
          <p:nvPr/>
        </p:nvSpPr>
        <p:spPr>
          <a:xfrm>
            <a:off x="5921092" y="3306154"/>
            <a:ext cx="6502400" cy="1421928"/>
          </a:xfrm>
          <a:prstGeom prst="rect">
            <a:avLst/>
          </a:prstGeom>
          <a:ln>
            <a:solidFill>
              <a:schemeClr val="bg2">
                <a:lumMod val="90000"/>
              </a:schemeClr>
            </a:solidFill>
          </a:ln>
        </p:spPr>
        <p:txBody>
          <a:bodyPr wrap="square" lIns="97536" tIns="292608" rIns="487680" bIns="292608">
            <a:spAutoFit/>
          </a:bodyPr>
          <a:lstStyle/>
          <a:p>
            <a:pPr marL="292617" algn="ctr"/>
            <a:r>
              <a:rPr lang="en-US" sz="2000" dirty="0"/>
              <a:t>The geometric distribution represents the number of failures before you get a success in a series of Bernoulli trials</a:t>
            </a:r>
          </a:p>
        </p:txBody>
      </p:sp>
      <p:sp>
        <p:nvSpPr>
          <p:cNvPr id="12" name="Rectangle 11"/>
          <p:cNvSpPr/>
          <p:nvPr/>
        </p:nvSpPr>
        <p:spPr>
          <a:xfrm>
            <a:off x="8200629" y="4954792"/>
            <a:ext cx="2173993" cy="369332"/>
          </a:xfrm>
          <a:prstGeom prst="rect">
            <a:avLst/>
          </a:prstGeom>
        </p:spPr>
        <p:txBody>
          <a:bodyPr wrap="none">
            <a:spAutoFit/>
          </a:bodyPr>
          <a:lstStyle/>
          <a:p>
            <a:r>
              <a:rPr lang="en-US" sz="2000" b="1" dirty="0"/>
              <a:t>f(x) = (1 − p)</a:t>
            </a:r>
            <a:r>
              <a:rPr lang="en-US" sz="2000" b="1" baseline="30000" dirty="0"/>
              <a:t>x − 1</a:t>
            </a:r>
            <a:r>
              <a:rPr lang="en-US" sz="2000" b="1" dirty="0"/>
              <a:t>p</a:t>
            </a:r>
            <a:endParaRPr lang="en-US" sz="2000" dirty="0"/>
          </a:p>
        </p:txBody>
      </p:sp>
      <p:pic>
        <p:nvPicPr>
          <p:cNvPr id="11266" name="Picture 2" descr="Image result for polling station vecto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8672"/>
          <a:stretch/>
        </p:blipFill>
        <p:spPr bwMode="auto">
          <a:xfrm>
            <a:off x="8200629" y="5550834"/>
            <a:ext cx="1943326" cy="191676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Young man thinking Royalty Free Vector Image - VectorStock">
            <a:extLst>
              <a:ext uri="{FF2B5EF4-FFF2-40B4-BE49-F238E27FC236}">
                <a16:creationId xmlns:a16="http://schemas.microsoft.com/office/drawing/2014/main" id="{F451E499-53D0-409D-8764-F804F7D04EA6}"/>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pic>
        <p:nvPicPr>
          <p:cNvPr id="14" name="skillenza_logo_new (1).png" descr="skillenza_logo_new (1).png">
            <a:extLst>
              <a:ext uri="{FF2B5EF4-FFF2-40B4-BE49-F238E27FC236}">
                <a16:creationId xmlns:a16="http://schemas.microsoft.com/office/drawing/2014/main" id="{FF4D6148-B5B0-4D7F-A90E-2FB43A0641AD}"/>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sp>
        <p:nvSpPr>
          <p:cNvPr id="15" name="Rectangle 14">
            <a:extLst>
              <a:ext uri="{FF2B5EF4-FFF2-40B4-BE49-F238E27FC236}">
                <a16:creationId xmlns:a16="http://schemas.microsoft.com/office/drawing/2014/main" id="{8A4111CD-4C92-4B17-AF15-A44625615C68}"/>
              </a:ext>
            </a:extLst>
          </p:cNvPr>
          <p:cNvSpPr/>
          <p:nvPr/>
        </p:nvSpPr>
        <p:spPr>
          <a:xfrm>
            <a:off x="463210" y="375939"/>
            <a:ext cx="5301486" cy="507831"/>
          </a:xfrm>
          <a:prstGeom prst="rect">
            <a:avLst/>
          </a:prstGeom>
        </p:spPr>
        <p:txBody>
          <a:bodyPr wrap="square">
            <a:spAutoFit/>
          </a:bodyPr>
          <a:lstStyle/>
          <a:p>
            <a:r>
              <a:rPr lang="en-US" b="1" dirty="0"/>
              <a:t>Geometric Distribution</a:t>
            </a:r>
          </a:p>
        </p:txBody>
      </p:sp>
      <p:sp>
        <p:nvSpPr>
          <p:cNvPr id="16" name="Rectangle 15">
            <a:extLst>
              <a:ext uri="{FF2B5EF4-FFF2-40B4-BE49-F238E27FC236}">
                <a16:creationId xmlns:a16="http://schemas.microsoft.com/office/drawing/2014/main" id="{31131B77-B75E-482B-BBB5-72B51AFCCE62}"/>
              </a:ext>
            </a:extLst>
          </p:cNvPr>
          <p:cNvSpPr/>
          <p:nvPr/>
        </p:nvSpPr>
        <p:spPr>
          <a:xfrm>
            <a:off x="2939131" y="2596593"/>
            <a:ext cx="2994674" cy="646331"/>
          </a:xfrm>
          <a:prstGeom prst="rect">
            <a:avLst/>
          </a:prstGeom>
        </p:spPr>
        <p:txBody>
          <a:bodyPr wrap="square">
            <a:spAutoFit/>
          </a:bodyPr>
          <a:lstStyle/>
          <a:p>
            <a:pPr lvl="0" algn="ctr"/>
            <a:r>
              <a:rPr lang="en-US" sz="2000" b="1" dirty="0">
                <a:solidFill>
                  <a:schemeClr val="tx1"/>
                </a:solidFill>
              </a:rPr>
              <a:t>What is Geometric Distribution?</a:t>
            </a:r>
          </a:p>
        </p:txBody>
      </p:sp>
    </p:spTree>
    <p:extLst>
      <p:ext uri="{BB962C8B-B14F-4D97-AF65-F5344CB8AC3E}">
        <p14:creationId xmlns:p14="http://schemas.microsoft.com/office/powerpoint/2010/main" val="2502690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266"/>
                                        </p:tgtEl>
                                        <p:attrNameLst>
                                          <p:attrName>style.visibility</p:attrName>
                                        </p:attrNameLst>
                                      </p:cBhvr>
                                      <p:to>
                                        <p:strVal val="visible"/>
                                      </p:to>
                                    </p:set>
                                    <p:animEffect transition="in" filter="fade">
                                      <p:cBhvr>
                                        <p:cTn id="12" dur="500"/>
                                        <p:tgtEl>
                                          <p:spTgt spid="112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p:cNvSpPr/>
          <p:nvPr/>
        </p:nvSpPr>
        <p:spPr>
          <a:xfrm>
            <a:off x="-6326" y="-43141"/>
            <a:ext cx="4095779"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1" name="Years of Experience distribution"/>
          <p:cNvSpPr txBox="1"/>
          <p:nvPr/>
        </p:nvSpPr>
        <p:spPr>
          <a:xfrm>
            <a:off x="486118" y="4245357"/>
            <a:ext cx="3980590" cy="1262887"/>
          </a:xfrm>
          <a:prstGeom prst="rect">
            <a:avLst/>
          </a:prstGeom>
          <a:ln w="12700">
            <a:miter lim="400000"/>
          </a:ln>
        </p:spPr>
        <p:txBody>
          <a:bodyPr lIns="50800" tIns="50800" rIns="50800" bIns="50800" anchor="ctr">
            <a:spAutoFit/>
          </a:bodyPr>
          <a:lstStyle/>
          <a:p>
            <a:pPr defTabSz="457200">
              <a:lnSpc>
                <a:spcPts val="9600"/>
              </a:lnSpc>
              <a:spcBef>
                <a:spcPts val="0"/>
              </a:spcBef>
              <a:defRPr sz="4000">
                <a:solidFill>
                  <a:srgbClr val="FFFFFF"/>
                </a:solidFill>
                <a:latin typeface="Avenir Medium"/>
                <a:ea typeface="Avenir Medium"/>
                <a:cs typeface="Avenir Medium"/>
                <a:sym typeface="Avenir Medium"/>
              </a:defRPr>
            </a:pPr>
            <a:endParaRPr/>
          </a:p>
        </p:txBody>
      </p:sp>
      <p:pic>
        <p:nvPicPr>
          <p:cNvPr id="172" name="skillenza_white.png" descr="skillenza_white.png"/>
          <p:cNvPicPr>
            <a:picLocks noChangeAspect="1"/>
          </p:cNvPicPr>
          <p:nvPr/>
        </p:nvPicPr>
        <p:blipFill>
          <a:blip r:embed="rId2"/>
          <a:stretch>
            <a:fillRect/>
          </a:stretch>
        </p:blipFill>
        <p:spPr>
          <a:xfrm>
            <a:off x="203956" y="28773"/>
            <a:ext cx="1705134" cy="852567"/>
          </a:xfrm>
          <a:prstGeom prst="rect">
            <a:avLst/>
          </a:prstGeom>
          <a:ln w="12700">
            <a:miter lim="400000"/>
          </a:ln>
        </p:spPr>
      </p:pic>
      <p:sp>
        <p:nvSpPr>
          <p:cNvPr id="173" name="&lt;Topic&gt;"/>
          <p:cNvSpPr txBox="1"/>
          <p:nvPr/>
        </p:nvSpPr>
        <p:spPr>
          <a:xfrm>
            <a:off x="4934261" y="4279900"/>
            <a:ext cx="3136278" cy="119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dirty="0"/>
              <a:t>&lt;Topic&gt;</a:t>
            </a:r>
          </a:p>
        </p:txBody>
      </p:sp>
      <p:sp>
        <p:nvSpPr>
          <p:cNvPr id="6" name="TextBox 5">
            <a:extLst>
              <a:ext uri="{FF2B5EF4-FFF2-40B4-BE49-F238E27FC236}">
                <a16:creationId xmlns:a16="http://schemas.microsoft.com/office/drawing/2014/main" id="{4E203CB4-04F9-43AE-9B1A-41DCA890F8D7}"/>
              </a:ext>
            </a:extLst>
          </p:cNvPr>
          <p:cNvSpPr txBox="1"/>
          <p:nvPr/>
        </p:nvSpPr>
        <p:spPr>
          <a:xfrm>
            <a:off x="394099" y="3622833"/>
            <a:ext cx="3218727" cy="16209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4000" dirty="0">
                <a:solidFill>
                  <a:schemeClr val="bg1"/>
                </a:solidFill>
              </a:rPr>
              <a:t>Normal Distribution</a:t>
            </a:r>
          </a:p>
        </p:txBody>
      </p:sp>
    </p:spTree>
    <p:extLst>
      <p:ext uri="{BB962C8B-B14F-4D97-AF65-F5344CB8AC3E}">
        <p14:creationId xmlns:p14="http://schemas.microsoft.com/office/powerpoint/2010/main" val="4214250934"/>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CEC485-32B9-48F2-9D12-44F0CF66E98A}"/>
              </a:ext>
            </a:extLst>
          </p:cNvPr>
          <p:cNvGrpSpPr/>
          <p:nvPr/>
        </p:nvGrpSpPr>
        <p:grpSpPr>
          <a:xfrm>
            <a:off x="2435435" y="2002916"/>
            <a:ext cx="2994673" cy="1650804"/>
            <a:chOff x="6026983" y="2026308"/>
            <a:chExt cx="2574791" cy="1547629"/>
          </a:xfrm>
        </p:grpSpPr>
        <p:sp>
          <p:nvSpPr>
            <p:cNvPr id="7" name="Cloud 6">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00489">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8" name="Oval 7">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9" name="Oval 8">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13" name="Group 12"/>
          <p:cNvGrpSpPr/>
          <p:nvPr/>
        </p:nvGrpSpPr>
        <p:grpSpPr>
          <a:xfrm>
            <a:off x="5669277" y="2614211"/>
            <a:ext cx="3016181" cy="2850134"/>
            <a:chOff x="5243511" y="1661580"/>
            <a:chExt cx="2827670" cy="2672000"/>
          </a:xfrm>
        </p:grpSpPr>
        <p:pic>
          <p:nvPicPr>
            <p:cNvPr id="12290" name="Picture 2" descr="A girl taking the exam Free V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43511" y="1661580"/>
              <a:ext cx="2686052" cy="2321333"/>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p:cNvSpPr/>
            <p:nvPr/>
          </p:nvSpPr>
          <p:spPr>
            <a:xfrm>
              <a:off x="5320728" y="3987331"/>
              <a:ext cx="2750453" cy="346249"/>
            </a:xfrm>
            <a:prstGeom prst="rect">
              <a:avLst/>
            </a:prstGeom>
          </p:spPr>
          <p:txBody>
            <a:bodyPr wrap="none">
              <a:spAutoFit/>
            </a:bodyPr>
            <a:lstStyle/>
            <a:p>
              <a:r>
                <a:rPr lang="en-US" sz="2000" dirty="0"/>
                <a:t>84th percentile or above</a:t>
              </a:r>
            </a:p>
          </p:txBody>
        </p:sp>
      </p:grpSp>
      <p:grpSp>
        <p:nvGrpSpPr>
          <p:cNvPr id="15" name="Group 14"/>
          <p:cNvGrpSpPr/>
          <p:nvPr/>
        </p:nvGrpSpPr>
        <p:grpSpPr>
          <a:xfrm>
            <a:off x="9006995" y="2432077"/>
            <a:ext cx="3757760" cy="3524593"/>
            <a:chOff x="8315062" y="1170093"/>
            <a:chExt cx="3522900" cy="3304306"/>
          </a:xfrm>
        </p:grpSpPr>
        <p:pic>
          <p:nvPicPr>
            <p:cNvPr id="11" name="Picture 10"/>
            <p:cNvPicPr>
              <a:picLocks noChangeAspect="1"/>
            </p:cNvPicPr>
            <p:nvPr/>
          </p:nvPicPr>
          <p:blipFill>
            <a:blip r:embed="rId4"/>
            <a:stretch>
              <a:fillRect/>
            </a:stretch>
          </p:blipFill>
          <p:spPr>
            <a:xfrm>
              <a:off x="8315062" y="1170093"/>
              <a:ext cx="3304306" cy="3304306"/>
            </a:xfrm>
            <a:prstGeom prst="rect">
              <a:avLst/>
            </a:prstGeom>
          </p:spPr>
        </p:pic>
        <p:sp>
          <p:nvSpPr>
            <p:cNvPr id="14" name="Rectangle 13"/>
            <p:cNvSpPr/>
            <p:nvPr/>
          </p:nvSpPr>
          <p:spPr>
            <a:xfrm>
              <a:off x="8315062" y="3726928"/>
              <a:ext cx="3522900" cy="346249"/>
            </a:xfrm>
            <a:prstGeom prst="rect">
              <a:avLst/>
            </a:prstGeom>
          </p:spPr>
          <p:txBody>
            <a:bodyPr wrap="none">
              <a:spAutoFit/>
            </a:bodyPr>
            <a:lstStyle/>
            <a:p>
              <a:r>
                <a:rPr lang="en-US" sz="2000" dirty="0"/>
                <a:t>95% of the lithium ion batteries </a:t>
              </a:r>
            </a:p>
          </p:txBody>
        </p:sp>
      </p:grpSp>
      <p:pic>
        <p:nvPicPr>
          <p:cNvPr id="12294" name="Picture 6" descr="Image result for the normal distributio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86948" y="5905324"/>
            <a:ext cx="3596640" cy="200152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Young man thinking Royalty Free Vector Image - VectorStock">
            <a:extLst>
              <a:ext uri="{FF2B5EF4-FFF2-40B4-BE49-F238E27FC236}">
                <a16:creationId xmlns:a16="http://schemas.microsoft.com/office/drawing/2014/main" id="{D73288B8-2F6E-46B1-9BF0-CC709148F3D0}"/>
              </a:ext>
            </a:extLst>
          </p:cNvPr>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pic>
        <p:nvPicPr>
          <p:cNvPr id="17" name="skillenza_logo_new (1).png" descr="skillenza_logo_new (1).png">
            <a:extLst>
              <a:ext uri="{FF2B5EF4-FFF2-40B4-BE49-F238E27FC236}">
                <a16:creationId xmlns:a16="http://schemas.microsoft.com/office/drawing/2014/main" id="{0B410042-BE71-44F5-94E9-90CCF27EF26D}"/>
              </a:ext>
            </a:extLst>
          </p:cNvPr>
          <p:cNvPicPr>
            <a:picLocks noChangeAspect="1"/>
          </p:cNvPicPr>
          <p:nvPr/>
        </p:nvPicPr>
        <p:blipFill>
          <a:blip r:embed="rId7"/>
          <a:stretch>
            <a:fillRect/>
          </a:stretch>
        </p:blipFill>
        <p:spPr>
          <a:xfrm>
            <a:off x="9782878" y="69198"/>
            <a:ext cx="2540998" cy="1270499"/>
          </a:xfrm>
          <a:prstGeom prst="rect">
            <a:avLst/>
          </a:prstGeom>
          <a:ln w="12700">
            <a:miter lim="400000"/>
          </a:ln>
        </p:spPr>
      </p:pic>
      <p:sp>
        <p:nvSpPr>
          <p:cNvPr id="18" name="Rectangle 17">
            <a:extLst>
              <a:ext uri="{FF2B5EF4-FFF2-40B4-BE49-F238E27FC236}">
                <a16:creationId xmlns:a16="http://schemas.microsoft.com/office/drawing/2014/main" id="{1A997D51-E79B-4637-8FB1-E1D06434B6BC}"/>
              </a:ext>
            </a:extLst>
          </p:cNvPr>
          <p:cNvSpPr/>
          <p:nvPr/>
        </p:nvSpPr>
        <p:spPr>
          <a:xfrm>
            <a:off x="463210" y="375939"/>
            <a:ext cx="5301486" cy="507831"/>
          </a:xfrm>
          <a:prstGeom prst="rect">
            <a:avLst/>
          </a:prstGeom>
        </p:spPr>
        <p:txBody>
          <a:bodyPr wrap="square">
            <a:spAutoFit/>
          </a:bodyPr>
          <a:lstStyle/>
          <a:p>
            <a:r>
              <a:rPr lang="en-US" b="1" dirty="0"/>
              <a:t>Normal Distribution</a:t>
            </a:r>
          </a:p>
        </p:txBody>
      </p:sp>
      <p:sp>
        <p:nvSpPr>
          <p:cNvPr id="20" name="Rectangle 19">
            <a:extLst>
              <a:ext uri="{FF2B5EF4-FFF2-40B4-BE49-F238E27FC236}">
                <a16:creationId xmlns:a16="http://schemas.microsoft.com/office/drawing/2014/main" id="{F6AF1BFC-547B-4745-9CEC-773C97E60DC2}"/>
              </a:ext>
            </a:extLst>
          </p:cNvPr>
          <p:cNvSpPr/>
          <p:nvPr/>
        </p:nvSpPr>
        <p:spPr>
          <a:xfrm>
            <a:off x="2644805" y="2524611"/>
            <a:ext cx="2994674" cy="646331"/>
          </a:xfrm>
          <a:prstGeom prst="rect">
            <a:avLst/>
          </a:prstGeom>
        </p:spPr>
        <p:txBody>
          <a:bodyPr wrap="square">
            <a:spAutoFit/>
          </a:bodyPr>
          <a:lstStyle/>
          <a:p>
            <a:pPr lvl="0" algn="ctr"/>
            <a:r>
              <a:rPr lang="en-US" sz="2000" b="1" dirty="0">
                <a:solidFill>
                  <a:schemeClr val="tx1"/>
                </a:solidFill>
              </a:rPr>
              <a:t>What is Normal Distribution?</a:t>
            </a:r>
          </a:p>
        </p:txBody>
      </p:sp>
    </p:spTree>
    <p:extLst>
      <p:ext uri="{BB962C8B-B14F-4D97-AF65-F5344CB8AC3E}">
        <p14:creationId xmlns:p14="http://schemas.microsoft.com/office/powerpoint/2010/main" val="410645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294"/>
                                        </p:tgtEl>
                                        <p:attrNameLst>
                                          <p:attrName>style.visibility</p:attrName>
                                        </p:attrNameLst>
                                      </p:cBhvr>
                                      <p:to>
                                        <p:strVal val="visible"/>
                                      </p:to>
                                    </p:set>
                                    <p:animEffect transition="in" filter="fade">
                                      <p:cBhvr>
                                        <p:cTn id="12" dur="500"/>
                                        <p:tgtEl>
                                          <p:spTgt spid="122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CEC485-32B9-48F2-9D12-44F0CF66E98A}"/>
              </a:ext>
            </a:extLst>
          </p:cNvPr>
          <p:cNvGrpSpPr/>
          <p:nvPr/>
        </p:nvGrpSpPr>
        <p:grpSpPr>
          <a:xfrm>
            <a:off x="2435435" y="2033403"/>
            <a:ext cx="3644091" cy="1650804"/>
            <a:chOff x="6026983" y="2026308"/>
            <a:chExt cx="2574791" cy="1547629"/>
          </a:xfrm>
        </p:grpSpPr>
        <p:sp>
          <p:nvSpPr>
            <p:cNvPr id="7" name="Cloud 6">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00489">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8" name="Oval 7">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9" name="Oval 8">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11" name="Google Shape;554;p51"/>
          <p:cNvSpPr txBox="1">
            <a:spLocks noGrp="1"/>
          </p:cNvSpPr>
          <p:nvPr>
            <p:ph type="body" sz="quarter" idx="10"/>
          </p:nvPr>
        </p:nvSpPr>
        <p:spPr>
          <a:xfrm>
            <a:off x="7056121" y="2238554"/>
            <a:ext cx="5740678" cy="3914918"/>
          </a:xfrm>
          <a:prstGeom prst="rect">
            <a:avLst/>
          </a:prstGeom>
          <a:ln>
            <a:solidFill>
              <a:schemeClr val="bg2">
                <a:lumMod val="90000"/>
              </a:schemeClr>
            </a:solidFill>
          </a:ln>
        </p:spPr>
        <p:txBody>
          <a:bodyPr wrap="square" lIns="97536" tIns="292608" rIns="487680" bIns="292608" anchor="ctr">
            <a:spAutoFit/>
          </a:bodyPr>
          <a:lstStyle/>
          <a:p>
            <a:pPr marL="597427" indent="-304810" algn="l" defTabSz="731543">
              <a:spcBef>
                <a:spcPts val="0"/>
              </a:spcBef>
              <a:buFont typeface="Arial" panose="020B0604020202020204" pitchFamily="34" charset="0"/>
              <a:buChar char="•"/>
            </a:pPr>
            <a:r>
              <a:rPr lang="en" sz="2000" dirty="0">
                <a:sym typeface="Calibri"/>
              </a:rPr>
              <a:t>Symmetric bell shape</a:t>
            </a:r>
            <a:endParaRPr sz="2000" dirty="0">
              <a:sym typeface="Calibri"/>
            </a:endParaRPr>
          </a:p>
          <a:p>
            <a:pPr marL="597427" indent="-304810" algn="l" defTabSz="731543">
              <a:spcBef>
                <a:spcPts val="0"/>
              </a:spcBef>
              <a:buFont typeface="Arial" panose="020B0604020202020204" pitchFamily="34" charset="0"/>
              <a:buChar char="•"/>
            </a:pPr>
            <a:r>
              <a:rPr lang="en" sz="2000" dirty="0">
                <a:sym typeface="Calibri"/>
              </a:rPr>
              <a:t>Mean and median are equal; </a:t>
            </a:r>
          </a:p>
          <a:p>
            <a:pPr marL="597427" indent="-304810" algn="l" defTabSz="731543">
              <a:spcBef>
                <a:spcPts val="0"/>
              </a:spcBef>
              <a:buFont typeface="Arial" panose="020B0604020202020204" pitchFamily="34" charset="0"/>
              <a:buChar char="•"/>
            </a:pPr>
            <a:r>
              <a:rPr lang="en" sz="2000" dirty="0">
                <a:sym typeface="Calibri"/>
              </a:rPr>
              <a:t>The area under the normal curve is equal to 1.0.</a:t>
            </a:r>
            <a:endParaRPr sz="2000" dirty="0">
              <a:sym typeface="Calibri"/>
            </a:endParaRPr>
          </a:p>
          <a:p>
            <a:pPr marL="597427" indent="-304810" algn="l" defTabSz="731543">
              <a:spcBef>
                <a:spcPts val="0"/>
              </a:spcBef>
              <a:buFont typeface="Arial" panose="020B0604020202020204" pitchFamily="34" charset="0"/>
              <a:buChar char="•"/>
            </a:pPr>
            <a:r>
              <a:rPr lang="en" sz="2000" dirty="0">
                <a:sym typeface="Calibri"/>
              </a:rPr>
              <a:t>Normal distributions are denser in the center and less dense in the tails.</a:t>
            </a:r>
            <a:endParaRPr sz="2000" dirty="0">
              <a:sym typeface="Calibri"/>
            </a:endParaRPr>
          </a:p>
          <a:p>
            <a:pPr marL="597427" indent="-304810" algn="l" defTabSz="731543">
              <a:spcBef>
                <a:spcPts val="0"/>
              </a:spcBef>
              <a:buFont typeface="Arial" panose="020B0604020202020204" pitchFamily="34" charset="0"/>
              <a:buChar char="•"/>
            </a:pPr>
            <a:r>
              <a:rPr lang="en" sz="2000" dirty="0">
                <a:sym typeface="Calibri"/>
              </a:rPr>
              <a:t>68% of the area of a normal distribution is within one standard deviation of the mean.</a:t>
            </a:r>
            <a:endParaRPr sz="2000" dirty="0">
              <a:sym typeface="Calibri"/>
            </a:endParaRPr>
          </a:p>
          <a:p>
            <a:pPr marL="597427" indent="-304810" algn="l" defTabSz="731543">
              <a:spcBef>
                <a:spcPts val="0"/>
              </a:spcBef>
              <a:buFont typeface="Arial" panose="020B0604020202020204" pitchFamily="34" charset="0"/>
              <a:buChar char="•"/>
            </a:pPr>
            <a:r>
              <a:rPr lang="en" sz="2000" dirty="0">
                <a:sym typeface="Calibri"/>
              </a:rPr>
              <a:t>Approximately 95% of the area of a normal distribution is within two standard deviations of the mean.</a:t>
            </a:r>
            <a:endParaRPr sz="2000" dirty="0">
              <a:sym typeface="Calibri"/>
            </a:endParaRPr>
          </a:p>
        </p:txBody>
      </p:sp>
      <p:pic>
        <p:nvPicPr>
          <p:cNvPr id="12" name="Google Shape;562;p52"/>
          <p:cNvPicPr preferRelativeResize="0"/>
          <p:nvPr/>
        </p:nvPicPr>
        <p:blipFill>
          <a:blip r:embed="rId3">
            <a:clrChange>
              <a:clrFrom>
                <a:srgbClr val="FFFFFF"/>
              </a:clrFrom>
              <a:clrTo>
                <a:srgbClr val="FFFFFF">
                  <a:alpha val="0"/>
                </a:srgbClr>
              </a:clrTo>
            </a:clrChange>
            <a:alphaModFix/>
            <a:duotone>
              <a:schemeClr val="accent1">
                <a:shade val="45000"/>
                <a:satMod val="135000"/>
              </a:schemeClr>
              <a:prstClr val="white"/>
            </a:duotone>
          </a:blip>
          <a:stretch>
            <a:fillRect/>
          </a:stretch>
        </p:blipFill>
        <p:spPr>
          <a:xfrm>
            <a:off x="3230949" y="5235899"/>
            <a:ext cx="4678612" cy="2978461"/>
          </a:xfrm>
          <a:prstGeom prst="rect">
            <a:avLst/>
          </a:prstGeom>
          <a:noFill/>
          <a:ln>
            <a:noFill/>
          </a:ln>
        </p:spPr>
      </p:pic>
      <p:pic>
        <p:nvPicPr>
          <p:cNvPr id="13" name="Picture 2" descr="Young man thinking Royalty Free Vector Image - VectorStock">
            <a:extLst>
              <a:ext uri="{FF2B5EF4-FFF2-40B4-BE49-F238E27FC236}">
                <a16:creationId xmlns:a16="http://schemas.microsoft.com/office/drawing/2014/main" id="{4AB82BAB-0144-4F5A-B850-B5D103202373}"/>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pic>
        <p:nvPicPr>
          <p:cNvPr id="14" name="skillenza_logo_new (1).png" descr="skillenza_logo_new (1).png">
            <a:extLst>
              <a:ext uri="{FF2B5EF4-FFF2-40B4-BE49-F238E27FC236}">
                <a16:creationId xmlns:a16="http://schemas.microsoft.com/office/drawing/2014/main" id="{2602BA37-F27F-461D-8C4D-DE251A1D132E}"/>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sp>
        <p:nvSpPr>
          <p:cNvPr id="15" name="Rectangle 14">
            <a:extLst>
              <a:ext uri="{FF2B5EF4-FFF2-40B4-BE49-F238E27FC236}">
                <a16:creationId xmlns:a16="http://schemas.microsoft.com/office/drawing/2014/main" id="{47B564BD-92CB-4030-8C7B-DAF0AA028E7F}"/>
              </a:ext>
            </a:extLst>
          </p:cNvPr>
          <p:cNvSpPr/>
          <p:nvPr/>
        </p:nvSpPr>
        <p:spPr>
          <a:xfrm>
            <a:off x="463210" y="375939"/>
            <a:ext cx="5301486" cy="507831"/>
          </a:xfrm>
          <a:prstGeom prst="rect">
            <a:avLst/>
          </a:prstGeom>
        </p:spPr>
        <p:txBody>
          <a:bodyPr wrap="square">
            <a:spAutoFit/>
          </a:bodyPr>
          <a:lstStyle/>
          <a:p>
            <a:r>
              <a:rPr lang="en-US" b="1" dirty="0"/>
              <a:t>Normal Distribution</a:t>
            </a:r>
          </a:p>
        </p:txBody>
      </p:sp>
      <p:sp>
        <p:nvSpPr>
          <p:cNvPr id="16" name="Rectangle 15">
            <a:extLst>
              <a:ext uri="{FF2B5EF4-FFF2-40B4-BE49-F238E27FC236}">
                <a16:creationId xmlns:a16="http://schemas.microsoft.com/office/drawing/2014/main" id="{13740E0A-1D1A-4848-9DDC-719B68C27280}"/>
              </a:ext>
            </a:extLst>
          </p:cNvPr>
          <p:cNvSpPr/>
          <p:nvPr/>
        </p:nvSpPr>
        <p:spPr>
          <a:xfrm>
            <a:off x="3014918" y="2535639"/>
            <a:ext cx="2994674" cy="646331"/>
          </a:xfrm>
          <a:prstGeom prst="rect">
            <a:avLst/>
          </a:prstGeom>
        </p:spPr>
        <p:txBody>
          <a:bodyPr wrap="square">
            <a:spAutoFit/>
          </a:bodyPr>
          <a:lstStyle/>
          <a:p>
            <a:pPr lvl="0" algn="ctr"/>
            <a:r>
              <a:rPr lang="en-US" sz="2000" b="1" dirty="0">
                <a:solidFill>
                  <a:schemeClr val="tx1"/>
                </a:solidFill>
              </a:rPr>
              <a:t>Features of Normal Distributions </a:t>
            </a:r>
          </a:p>
        </p:txBody>
      </p:sp>
    </p:spTree>
    <p:extLst>
      <p:ext uri="{BB962C8B-B14F-4D97-AF65-F5344CB8AC3E}">
        <p14:creationId xmlns:p14="http://schemas.microsoft.com/office/powerpoint/2010/main" val="2863183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bg/>
                                          </p:spTgt>
                                        </p:tgtEl>
                                        <p:attrNameLst>
                                          <p:attrName>style.visibility</p:attrName>
                                        </p:attrNameLst>
                                      </p:cBhvr>
                                      <p:to>
                                        <p:strVal val="visible"/>
                                      </p:to>
                                    </p:set>
                                    <p:animEffect transition="in" filter="fade">
                                      <p:cBhvr>
                                        <p:cTn id="7" dur="500"/>
                                        <p:tgtEl>
                                          <p:spTgt spid="11">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xEl>
                                              <p:pRg st="1" end="1"/>
                                            </p:txEl>
                                          </p:spTgt>
                                        </p:tgtEl>
                                        <p:attrNameLst>
                                          <p:attrName>style.visibility</p:attrName>
                                        </p:attrNameLst>
                                      </p:cBhvr>
                                      <p:to>
                                        <p:strVal val="visible"/>
                                      </p:to>
                                    </p:set>
                                    <p:animEffect transition="in" filter="fade">
                                      <p:cBhvr>
                                        <p:cTn id="15" dur="500"/>
                                        <p:tgtEl>
                                          <p:spTgt spid="11">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txEl>
                                              <p:pRg st="2" end="2"/>
                                            </p:txEl>
                                          </p:spTgt>
                                        </p:tgtEl>
                                        <p:attrNameLst>
                                          <p:attrName>style.visibility</p:attrName>
                                        </p:attrNameLst>
                                      </p:cBhvr>
                                      <p:to>
                                        <p:strVal val="visible"/>
                                      </p:to>
                                    </p:set>
                                    <p:animEffect transition="in" filter="fade">
                                      <p:cBhvr>
                                        <p:cTn id="20" dur="500"/>
                                        <p:tgtEl>
                                          <p:spTgt spid="11">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1">
                                            <p:txEl>
                                              <p:pRg st="3" end="3"/>
                                            </p:txEl>
                                          </p:spTgt>
                                        </p:tgtEl>
                                        <p:attrNameLst>
                                          <p:attrName>style.visibility</p:attrName>
                                        </p:attrNameLst>
                                      </p:cBhvr>
                                      <p:to>
                                        <p:strVal val="visible"/>
                                      </p:to>
                                    </p:set>
                                    <p:animEffect transition="in" filter="fade">
                                      <p:cBhvr>
                                        <p:cTn id="25" dur="500"/>
                                        <p:tgtEl>
                                          <p:spTgt spid="11">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xEl>
                                              <p:pRg st="4" end="4"/>
                                            </p:txEl>
                                          </p:spTgt>
                                        </p:tgtEl>
                                        <p:attrNameLst>
                                          <p:attrName>style.visibility</p:attrName>
                                        </p:attrNameLst>
                                      </p:cBhvr>
                                      <p:to>
                                        <p:strVal val="visible"/>
                                      </p:to>
                                    </p:set>
                                    <p:animEffect transition="in" filter="fade">
                                      <p:cBhvr>
                                        <p:cTn id="30" dur="500"/>
                                        <p:tgtEl>
                                          <p:spTgt spid="11">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1">
                                            <p:txEl>
                                              <p:pRg st="5" end="5"/>
                                            </p:txEl>
                                          </p:spTgt>
                                        </p:tgtEl>
                                        <p:attrNameLst>
                                          <p:attrName>style.visibility</p:attrName>
                                        </p:attrNameLst>
                                      </p:cBhvr>
                                      <p:to>
                                        <p:strVal val="visible"/>
                                      </p:to>
                                    </p:set>
                                    <p:animEffect transition="in" filter="fade">
                                      <p:cBhvr>
                                        <p:cTn id="35" dur="500"/>
                                        <p:tgtEl>
                                          <p:spTgt spid="11">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p:cNvSpPr/>
          <p:nvPr/>
        </p:nvSpPr>
        <p:spPr>
          <a:xfrm>
            <a:off x="-6326" y="-43141"/>
            <a:ext cx="4095779"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1" name="Years of Experience distribution"/>
          <p:cNvSpPr txBox="1"/>
          <p:nvPr/>
        </p:nvSpPr>
        <p:spPr>
          <a:xfrm>
            <a:off x="486118" y="4245357"/>
            <a:ext cx="3980590" cy="1262887"/>
          </a:xfrm>
          <a:prstGeom prst="rect">
            <a:avLst/>
          </a:prstGeom>
          <a:ln w="12700">
            <a:miter lim="400000"/>
          </a:ln>
        </p:spPr>
        <p:txBody>
          <a:bodyPr lIns="50800" tIns="50800" rIns="50800" bIns="50800" anchor="ctr">
            <a:spAutoFit/>
          </a:bodyPr>
          <a:lstStyle/>
          <a:p>
            <a:pPr defTabSz="457200">
              <a:lnSpc>
                <a:spcPts val="9600"/>
              </a:lnSpc>
              <a:spcBef>
                <a:spcPts val="0"/>
              </a:spcBef>
              <a:defRPr sz="4000">
                <a:solidFill>
                  <a:srgbClr val="FFFFFF"/>
                </a:solidFill>
                <a:latin typeface="Avenir Medium"/>
                <a:ea typeface="Avenir Medium"/>
                <a:cs typeface="Avenir Medium"/>
                <a:sym typeface="Avenir Medium"/>
              </a:defRPr>
            </a:pPr>
            <a:endParaRPr/>
          </a:p>
        </p:txBody>
      </p:sp>
      <p:pic>
        <p:nvPicPr>
          <p:cNvPr id="172" name="skillenza_white.png" descr="skillenza_white.png"/>
          <p:cNvPicPr>
            <a:picLocks noChangeAspect="1"/>
          </p:cNvPicPr>
          <p:nvPr/>
        </p:nvPicPr>
        <p:blipFill>
          <a:blip r:embed="rId2"/>
          <a:stretch>
            <a:fillRect/>
          </a:stretch>
        </p:blipFill>
        <p:spPr>
          <a:xfrm>
            <a:off x="203956" y="28773"/>
            <a:ext cx="1705134" cy="852567"/>
          </a:xfrm>
          <a:prstGeom prst="rect">
            <a:avLst/>
          </a:prstGeom>
          <a:ln w="12700">
            <a:miter lim="400000"/>
          </a:ln>
        </p:spPr>
      </p:pic>
      <p:sp>
        <p:nvSpPr>
          <p:cNvPr id="173" name="&lt;Topic&gt;"/>
          <p:cNvSpPr txBox="1"/>
          <p:nvPr/>
        </p:nvSpPr>
        <p:spPr>
          <a:xfrm>
            <a:off x="4934261" y="4279900"/>
            <a:ext cx="3136278" cy="119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dirty="0"/>
              <a:t>&lt;Topic&gt;</a:t>
            </a:r>
          </a:p>
        </p:txBody>
      </p:sp>
      <p:sp>
        <p:nvSpPr>
          <p:cNvPr id="6" name="TextBox 5">
            <a:extLst>
              <a:ext uri="{FF2B5EF4-FFF2-40B4-BE49-F238E27FC236}">
                <a16:creationId xmlns:a16="http://schemas.microsoft.com/office/drawing/2014/main" id="{4E203CB4-04F9-43AE-9B1A-41DCA890F8D7}"/>
              </a:ext>
            </a:extLst>
          </p:cNvPr>
          <p:cNvSpPr txBox="1"/>
          <p:nvPr/>
        </p:nvSpPr>
        <p:spPr>
          <a:xfrm>
            <a:off x="394099" y="3622833"/>
            <a:ext cx="3218727" cy="16209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4000" dirty="0">
                <a:solidFill>
                  <a:schemeClr val="bg1"/>
                </a:solidFill>
              </a:rPr>
              <a:t>Central Limit Theorem</a:t>
            </a:r>
          </a:p>
        </p:txBody>
      </p:sp>
    </p:spTree>
    <p:extLst>
      <p:ext uri="{BB962C8B-B14F-4D97-AF65-F5344CB8AC3E}">
        <p14:creationId xmlns:p14="http://schemas.microsoft.com/office/powerpoint/2010/main" val="3330901265"/>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CEC485-32B9-48F2-9D12-44F0CF66E98A}"/>
              </a:ext>
            </a:extLst>
          </p:cNvPr>
          <p:cNvGrpSpPr/>
          <p:nvPr/>
        </p:nvGrpSpPr>
        <p:grpSpPr>
          <a:xfrm>
            <a:off x="2511636" y="2063876"/>
            <a:ext cx="3755814" cy="1650804"/>
            <a:chOff x="6026983" y="2026308"/>
            <a:chExt cx="2574791" cy="1547629"/>
          </a:xfrm>
        </p:grpSpPr>
        <p:sp>
          <p:nvSpPr>
            <p:cNvPr id="7" name="Cloud 6">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00489">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8" name="Oval 7">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9" name="Oval 8">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16" name="Google Shape;568;p53"/>
          <p:cNvSpPr txBox="1">
            <a:spLocks noGrp="1"/>
          </p:cNvSpPr>
          <p:nvPr>
            <p:ph type="body" sz="quarter" idx="10"/>
          </p:nvPr>
        </p:nvSpPr>
        <p:spPr>
          <a:xfrm>
            <a:off x="5506720" y="3797107"/>
            <a:ext cx="7142480" cy="2386294"/>
          </a:xfrm>
          <a:prstGeom prst="rect">
            <a:avLst/>
          </a:prstGeom>
          <a:ln>
            <a:solidFill>
              <a:schemeClr val="bg2">
                <a:lumMod val="90000"/>
              </a:schemeClr>
            </a:solidFill>
          </a:ln>
        </p:spPr>
        <p:txBody>
          <a:bodyPr wrap="square" lIns="97536" tIns="292608" rIns="487680" bIns="292608" anchor="ctr">
            <a:spAutoFit/>
          </a:bodyPr>
          <a:lstStyle/>
          <a:p>
            <a:pPr marL="292617" defTabSz="731543"/>
            <a:r>
              <a:rPr lang="en" sz="2000" dirty="0">
                <a:sym typeface="Calibri"/>
              </a:rPr>
              <a:t>The Central Limit Theorem states that the sampling distribution of the sample means approaches a normal distribution as the sample size gets larger — no matter what the shape of the population distribution. </a:t>
            </a:r>
            <a:endParaRPr sz="2000" dirty="0">
              <a:sym typeface="Calibri"/>
            </a:endParaRPr>
          </a:p>
          <a:p>
            <a:pPr marL="292617" defTabSz="731543"/>
            <a:r>
              <a:rPr lang="en" sz="2000" dirty="0">
                <a:sym typeface="Calibri"/>
              </a:rPr>
              <a:t>This fact holds especially true for sample sizes over 30. </a:t>
            </a:r>
            <a:endParaRPr sz="2000" dirty="0">
              <a:sym typeface="Calibri"/>
            </a:endParaRPr>
          </a:p>
        </p:txBody>
      </p:sp>
      <p:pic>
        <p:nvPicPr>
          <p:cNvPr id="11" name="Picture 2" descr="Young man thinking Royalty Free Vector Image - VectorStock">
            <a:extLst>
              <a:ext uri="{FF2B5EF4-FFF2-40B4-BE49-F238E27FC236}">
                <a16:creationId xmlns:a16="http://schemas.microsoft.com/office/drawing/2014/main" id="{26A29147-9C96-4368-9906-F430702D423C}"/>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pic>
        <p:nvPicPr>
          <p:cNvPr id="12" name="skillenza_logo_new (1).png" descr="skillenza_logo_new (1).png">
            <a:extLst>
              <a:ext uri="{FF2B5EF4-FFF2-40B4-BE49-F238E27FC236}">
                <a16:creationId xmlns:a16="http://schemas.microsoft.com/office/drawing/2014/main" id="{448C2047-5C69-49C5-9081-210B011429C2}"/>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sp>
        <p:nvSpPr>
          <p:cNvPr id="13" name="Rectangle 12">
            <a:extLst>
              <a:ext uri="{FF2B5EF4-FFF2-40B4-BE49-F238E27FC236}">
                <a16:creationId xmlns:a16="http://schemas.microsoft.com/office/drawing/2014/main" id="{B5F08BC3-58D7-4452-A9FB-3533C44B8E2F}"/>
              </a:ext>
            </a:extLst>
          </p:cNvPr>
          <p:cNvSpPr/>
          <p:nvPr/>
        </p:nvSpPr>
        <p:spPr>
          <a:xfrm>
            <a:off x="463210" y="375939"/>
            <a:ext cx="5301486" cy="507831"/>
          </a:xfrm>
          <a:prstGeom prst="rect">
            <a:avLst/>
          </a:prstGeom>
        </p:spPr>
        <p:txBody>
          <a:bodyPr wrap="square">
            <a:spAutoFit/>
          </a:bodyPr>
          <a:lstStyle/>
          <a:p>
            <a:r>
              <a:rPr lang="en-US" b="1" dirty="0"/>
              <a:t>Central Limit Theorem</a:t>
            </a:r>
          </a:p>
        </p:txBody>
      </p:sp>
      <p:sp>
        <p:nvSpPr>
          <p:cNvPr id="14" name="Rectangle 13">
            <a:extLst>
              <a:ext uri="{FF2B5EF4-FFF2-40B4-BE49-F238E27FC236}">
                <a16:creationId xmlns:a16="http://schemas.microsoft.com/office/drawing/2014/main" id="{09BB0E7A-9B56-414F-ABB7-0D4171E6D0BA}"/>
              </a:ext>
            </a:extLst>
          </p:cNvPr>
          <p:cNvSpPr/>
          <p:nvPr/>
        </p:nvSpPr>
        <p:spPr>
          <a:xfrm>
            <a:off x="3095235" y="2595758"/>
            <a:ext cx="2994674" cy="646331"/>
          </a:xfrm>
          <a:prstGeom prst="rect">
            <a:avLst/>
          </a:prstGeom>
        </p:spPr>
        <p:txBody>
          <a:bodyPr wrap="square">
            <a:spAutoFit/>
          </a:bodyPr>
          <a:lstStyle/>
          <a:p>
            <a:pPr lvl="0" algn="ctr"/>
            <a:r>
              <a:rPr lang="en-US" sz="2000" b="1" dirty="0">
                <a:solidFill>
                  <a:schemeClr val="tx1"/>
                </a:solidFill>
              </a:rPr>
              <a:t>What is Central Limit Theorem?</a:t>
            </a:r>
          </a:p>
        </p:txBody>
      </p:sp>
    </p:spTree>
    <p:extLst>
      <p:ext uri="{BB962C8B-B14F-4D97-AF65-F5344CB8AC3E}">
        <p14:creationId xmlns:p14="http://schemas.microsoft.com/office/powerpoint/2010/main" val="1305238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xEl>
                                              <p:pRg st="1" end="1"/>
                                            </p:txEl>
                                          </p:spTgt>
                                        </p:tgtEl>
                                        <p:attrNameLst>
                                          <p:attrName>style.visibility</p:attrName>
                                        </p:attrNameLst>
                                      </p:cBhvr>
                                      <p:to>
                                        <p:strVal val="visible"/>
                                      </p:to>
                                    </p:set>
                                    <p:animEffect transition="in" filter="fade">
                                      <p:cBhvr>
                                        <p:cTn id="7" dur="500"/>
                                        <p:tgtEl>
                                          <p:spTgt spid="1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s://cdn-images-1.medium.com/max/1000/1*ixmfhnz68MISGoEpZ7Ga-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1291" y="2293044"/>
            <a:ext cx="3878228" cy="3999201"/>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7281084" y="6346923"/>
            <a:ext cx="4358640" cy="1975926"/>
          </a:xfrm>
          <a:prstGeom prst="rect">
            <a:avLst/>
          </a:prstGeom>
          <a:ln>
            <a:solidFill>
              <a:schemeClr val="bg2">
                <a:lumMod val="90000"/>
              </a:schemeClr>
            </a:solidFill>
          </a:ln>
        </p:spPr>
        <p:txBody>
          <a:bodyPr wrap="square" lIns="97536" tIns="292608" rIns="487680" bIns="292608" anchor="ctr">
            <a:spAutoFit/>
          </a:bodyPr>
          <a:lstStyle/>
          <a:p>
            <a:pPr marL="292617">
              <a:spcBef>
                <a:spcPts val="1422"/>
              </a:spcBef>
            </a:pPr>
            <a:r>
              <a:rPr lang="en-US" sz="2000" dirty="0"/>
              <a:t>When n increases: </a:t>
            </a:r>
            <a:br>
              <a:rPr lang="en-US" sz="2000" dirty="0"/>
            </a:br>
            <a:r>
              <a:rPr lang="en-US" sz="2000" dirty="0"/>
              <a:t> 1. the distributions becomes more and more normal.</a:t>
            </a:r>
            <a:br>
              <a:rPr lang="en-US" sz="2000" dirty="0"/>
            </a:br>
            <a:r>
              <a:rPr lang="en-US" sz="2000" dirty="0"/>
              <a:t> 2. the spread of the distributions decreases.</a:t>
            </a:r>
          </a:p>
        </p:txBody>
      </p:sp>
      <p:pic>
        <p:nvPicPr>
          <p:cNvPr id="12" name="Picture 2" descr="Young man thinking Royalty Free Vector Image - VectorStock">
            <a:extLst>
              <a:ext uri="{FF2B5EF4-FFF2-40B4-BE49-F238E27FC236}">
                <a16:creationId xmlns:a16="http://schemas.microsoft.com/office/drawing/2014/main" id="{FE4B9AEB-439C-4DF8-A49E-E9EED99C662D}"/>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FB15BD00-B614-485D-8349-7E0220DC932B}"/>
              </a:ext>
            </a:extLst>
          </p:cNvPr>
          <p:cNvSpPr/>
          <p:nvPr/>
        </p:nvSpPr>
        <p:spPr>
          <a:xfrm>
            <a:off x="463210" y="375939"/>
            <a:ext cx="5301486" cy="507831"/>
          </a:xfrm>
          <a:prstGeom prst="rect">
            <a:avLst/>
          </a:prstGeom>
        </p:spPr>
        <p:txBody>
          <a:bodyPr wrap="square">
            <a:spAutoFit/>
          </a:bodyPr>
          <a:lstStyle/>
          <a:p>
            <a:r>
              <a:rPr lang="en-US" b="1" dirty="0"/>
              <a:t>Central Limit Theorem</a:t>
            </a:r>
          </a:p>
        </p:txBody>
      </p:sp>
      <p:grpSp>
        <p:nvGrpSpPr>
          <p:cNvPr id="16" name="Group 15">
            <a:extLst>
              <a:ext uri="{FF2B5EF4-FFF2-40B4-BE49-F238E27FC236}">
                <a16:creationId xmlns:a16="http://schemas.microsoft.com/office/drawing/2014/main" id="{B772FDF0-7E3B-491C-B392-67DE0661BEB4}"/>
              </a:ext>
            </a:extLst>
          </p:cNvPr>
          <p:cNvGrpSpPr/>
          <p:nvPr/>
        </p:nvGrpSpPr>
        <p:grpSpPr>
          <a:xfrm>
            <a:off x="2511636" y="2063876"/>
            <a:ext cx="3755814" cy="1650804"/>
            <a:chOff x="6026983" y="2026308"/>
            <a:chExt cx="2574791" cy="1547629"/>
          </a:xfrm>
        </p:grpSpPr>
        <p:sp>
          <p:nvSpPr>
            <p:cNvPr id="17" name="Cloud 16">
              <a:extLst>
                <a:ext uri="{FF2B5EF4-FFF2-40B4-BE49-F238E27FC236}">
                  <a16:creationId xmlns:a16="http://schemas.microsoft.com/office/drawing/2014/main" id="{F9741F8F-D0A3-4956-9D2E-070B6BCE1A9A}"/>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00489">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8" name="Oval 17">
              <a:extLst>
                <a:ext uri="{FF2B5EF4-FFF2-40B4-BE49-F238E27FC236}">
                  <a16:creationId xmlns:a16="http://schemas.microsoft.com/office/drawing/2014/main" id="{D59027FF-91C3-474E-9084-A2F3C4C3F92A}"/>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9" name="Oval 18">
              <a:extLst>
                <a:ext uri="{FF2B5EF4-FFF2-40B4-BE49-F238E27FC236}">
                  <a16:creationId xmlns:a16="http://schemas.microsoft.com/office/drawing/2014/main" id="{91C5A6B0-15F3-4343-9852-371D669C3357}"/>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20" name="Rectangle 19">
            <a:extLst>
              <a:ext uri="{FF2B5EF4-FFF2-40B4-BE49-F238E27FC236}">
                <a16:creationId xmlns:a16="http://schemas.microsoft.com/office/drawing/2014/main" id="{9152DB59-E99D-43D2-9F9B-6152AB127814}"/>
              </a:ext>
            </a:extLst>
          </p:cNvPr>
          <p:cNvSpPr/>
          <p:nvPr/>
        </p:nvSpPr>
        <p:spPr>
          <a:xfrm>
            <a:off x="3095235" y="2595758"/>
            <a:ext cx="2994674" cy="646331"/>
          </a:xfrm>
          <a:prstGeom prst="rect">
            <a:avLst/>
          </a:prstGeom>
        </p:spPr>
        <p:txBody>
          <a:bodyPr wrap="square">
            <a:spAutoFit/>
          </a:bodyPr>
          <a:lstStyle/>
          <a:p>
            <a:pPr lvl="0" algn="ctr"/>
            <a:r>
              <a:rPr lang="en-US" sz="2000" b="1" dirty="0">
                <a:solidFill>
                  <a:schemeClr val="tx1"/>
                </a:solidFill>
              </a:rPr>
              <a:t>What is Central Limit Theorem?</a:t>
            </a:r>
          </a:p>
        </p:txBody>
      </p:sp>
      <p:pic>
        <p:nvPicPr>
          <p:cNvPr id="21" name="skillenza_logo_new (1).png" descr="skillenza_logo_new (1).png">
            <a:extLst>
              <a:ext uri="{FF2B5EF4-FFF2-40B4-BE49-F238E27FC236}">
                <a16:creationId xmlns:a16="http://schemas.microsoft.com/office/drawing/2014/main" id="{520C0D0C-5B36-4784-AE8A-F18A24F93015}"/>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spTree>
    <p:extLst>
      <p:ext uri="{BB962C8B-B14F-4D97-AF65-F5344CB8AC3E}">
        <p14:creationId xmlns:p14="http://schemas.microsoft.com/office/powerpoint/2010/main" val="3571709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IN" sz="2000" b="1" kern="1200" dirty="0">
                  <a:solidFill>
                    <a:prstClr val="black"/>
                  </a:solidFill>
                  <a:latin typeface="Calibri" panose="020F0502020204030204"/>
                </a:rPr>
                <a:t>What is </a:t>
              </a:r>
              <a:r>
                <a:rPr lang="en-US" sz="2000" b="1" kern="1200" dirty="0">
                  <a:solidFill>
                    <a:prstClr val="black"/>
                  </a:solidFill>
                  <a:latin typeface="Calibri" panose="020F0502020204030204"/>
                </a:rPr>
                <a:t>Population </a:t>
              </a:r>
              <a:r>
                <a:rPr lang="en-US" sz="2000" b="1" dirty="0">
                  <a:solidFill>
                    <a:srgbClr val="000000"/>
                  </a:solidFill>
                  <a:ea typeface="Calibri"/>
                  <a:cs typeface="Calibri"/>
                  <a:sym typeface="Calibri"/>
                </a:rPr>
                <a:t>&amp; Sample?</a:t>
              </a:r>
              <a:endParaRPr lang="en-IN" sz="2000" b="1" kern="1200" dirty="0">
                <a:solidFill>
                  <a:prstClr val="black"/>
                </a:solidFill>
                <a:latin typeface="Calibri" panose="020F0502020204030204"/>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20" name="skillenza_logo_new (1).png" descr="skillenza_logo_new (1).png">
            <a:extLst>
              <a:ext uri="{FF2B5EF4-FFF2-40B4-BE49-F238E27FC236}">
                <a16:creationId xmlns:a16="http://schemas.microsoft.com/office/drawing/2014/main" id="{88D27670-CF90-4343-AC7D-3151767D5D47}"/>
              </a:ext>
            </a:extLst>
          </p:cNvPr>
          <p:cNvPicPr>
            <a:picLocks noChangeAspect="1"/>
          </p:cNvPicPr>
          <p:nvPr/>
        </p:nvPicPr>
        <p:blipFill>
          <a:blip r:embed="rId3"/>
          <a:stretch>
            <a:fillRect/>
          </a:stretch>
        </p:blipFill>
        <p:spPr>
          <a:xfrm>
            <a:off x="9782878" y="69198"/>
            <a:ext cx="2540998" cy="1270499"/>
          </a:xfrm>
          <a:prstGeom prst="rect">
            <a:avLst/>
          </a:prstGeom>
          <a:ln w="12700">
            <a:miter lim="400000"/>
          </a:ln>
        </p:spPr>
      </p:pic>
      <p:pic>
        <p:nvPicPr>
          <p:cNvPr id="22" name="Picture 2" descr="Young man thinking Royalty Free Vector Image - VectorStock">
            <a:extLst>
              <a:ext uri="{FF2B5EF4-FFF2-40B4-BE49-F238E27FC236}">
                <a16:creationId xmlns:a16="http://schemas.microsoft.com/office/drawing/2014/main" id="{2C4FE247-6F09-455F-9411-7895D45F88B7}"/>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5FDD1EA9-7456-437D-86E8-9C699EE67643}"/>
              </a:ext>
            </a:extLst>
          </p:cNvPr>
          <p:cNvSpPr/>
          <p:nvPr/>
        </p:nvSpPr>
        <p:spPr>
          <a:xfrm>
            <a:off x="463210" y="375939"/>
            <a:ext cx="5301486" cy="507831"/>
          </a:xfrm>
          <a:prstGeom prst="rect">
            <a:avLst/>
          </a:prstGeom>
        </p:spPr>
        <p:txBody>
          <a:bodyPr wrap="square">
            <a:spAutoFit/>
          </a:bodyPr>
          <a:lstStyle/>
          <a:p>
            <a:r>
              <a:rPr lang="en-US" b="1" dirty="0"/>
              <a:t>Statistical Terminology</a:t>
            </a:r>
          </a:p>
        </p:txBody>
      </p:sp>
      <p:grpSp>
        <p:nvGrpSpPr>
          <p:cNvPr id="40" name="Group 39">
            <a:extLst>
              <a:ext uri="{FF2B5EF4-FFF2-40B4-BE49-F238E27FC236}">
                <a16:creationId xmlns:a16="http://schemas.microsoft.com/office/drawing/2014/main" id="{5ED71502-2408-4C49-8035-DA69FEEE6F14}"/>
              </a:ext>
            </a:extLst>
          </p:cNvPr>
          <p:cNvGrpSpPr/>
          <p:nvPr/>
        </p:nvGrpSpPr>
        <p:grpSpPr>
          <a:xfrm>
            <a:off x="5480020" y="3313812"/>
            <a:ext cx="3703429" cy="3239218"/>
            <a:chOff x="5102936" y="2083436"/>
            <a:chExt cx="4326103" cy="3700093"/>
          </a:xfrm>
        </p:grpSpPr>
        <p:pic>
          <p:nvPicPr>
            <p:cNvPr id="41" name="Google Shape;284;p14">
              <a:extLst>
                <a:ext uri="{FF2B5EF4-FFF2-40B4-BE49-F238E27FC236}">
                  <a16:creationId xmlns:a16="http://schemas.microsoft.com/office/drawing/2014/main" id="{57D06D47-5100-4DA7-AB8F-D653D80198C5}"/>
                </a:ext>
              </a:extLst>
            </p:cNvPr>
            <p:cNvPicPr preferRelativeResize="0"/>
            <p:nvPr/>
          </p:nvPicPr>
          <p:blipFill rotWithShape="1">
            <a:blip r:embed="rId5">
              <a:clrChange>
                <a:clrFrom>
                  <a:srgbClr val="FFFFFF"/>
                </a:clrFrom>
                <a:clrTo>
                  <a:srgbClr val="FFFFFF">
                    <a:alpha val="0"/>
                  </a:srgbClr>
                </a:clrTo>
              </a:clrChange>
              <a:alphaModFix/>
            </a:blip>
            <a:srcRect t="8132" r="50260"/>
            <a:stretch/>
          </p:blipFill>
          <p:spPr>
            <a:xfrm>
              <a:off x="5435156" y="2863346"/>
              <a:ext cx="3359258" cy="2920183"/>
            </a:xfrm>
            <a:prstGeom prst="rect">
              <a:avLst/>
            </a:prstGeom>
            <a:noFill/>
            <a:ln>
              <a:noFill/>
            </a:ln>
          </p:spPr>
        </p:pic>
        <p:sp>
          <p:nvSpPr>
            <p:cNvPr id="42" name="Rectangle 41">
              <a:extLst>
                <a:ext uri="{FF2B5EF4-FFF2-40B4-BE49-F238E27FC236}">
                  <a16:creationId xmlns:a16="http://schemas.microsoft.com/office/drawing/2014/main" id="{807F0D29-B000-407A-9142-2A110F8366D6}"/>
                </a:ext>
              </a:extLst>
            </p:cNvPr>
            <p:cNvSpPr/>
            <p:nvPr/>
          </p:nvSpPr>
          <p:spPr>
            <a:xfrm>
              <a:off x="5102936" y="2083436"/>
              <a:ext cx="4326103" cy="611726"/>
            </a:xfrm>
            <a:prstGeom prst="rect">
              <a:avLst/>
            </a:prstGeom>
            <a:ln>
              <a:solidFill>
                <a:schemeClr val="bg1">
                  <a:lumMod val="85000"/>
                </a:schemeClr>
              </a:solidFill>
            </a:ln>
          </p:spPr>
          <p:style>
            <a:lnRef idx="2">
              <a:schemeClr val="accent5"/>
            </a:lnRef>
            <a:fillRef idx="1">
              <a:schemeClr val="lt1"/>
            </a:fillRef>
            <a:effectRef idx="0">
              <a:schemeClr val="accent5"/>
            </a:effectRef>
            <a:fontRef idx="minor">
              <a:schemeClr val="dk1"/>
            </a:fontRef>
          </p:style>
          <p:txBody>
            <a:bodyPr wrap="square" anchor="ctr">
              <a:spAutoFit/>
            </a:bodyPr>
            <a:lstStyle/>
            <a:p>
              <a:pPr lvl="0" algn="ctr"/>
              <a:r>
                <a:rPr lang="en-US" sz="1600" dirty="0">
                  <a:solidFill>
                    <a:srgbClr val="000000"/>
                  </a:solidFill>
                  <a:ea typeface="Calibri"/>
                  <a:cs typeface="Calibri"/>
                  <a:sym typeface="Calibri"/>
                </a:rPr>
                <a:t>A </a:t>
              </a:r>
              <a:r>
                <a:rPr lang="en-US" sz="1600" b="1" dirty="0">
                  <a:solidFill>
                    <a:srgbClr val="000000"/>
                  </a:solidFill>
                  <a:ea typeface="Calibri"/>
                  <a:cs typeface="Calibri"/>
                  <a:sym typeface="Calibri"/>
                </a:rPr>
                <a:t>population</a:t>
              </a:r>
              <a:r>
                <a:rPr lang="en-US" sz="1600" dirty="0">
                  <a:solidFill>
                    <a:srgbClr val="000000"/>
                  </a:solidFill>
                  <a:ea typeface="Calibri"/>
                  <a:cs typeface="Calibri"/>
                  <a:sym typeface="Calibri"/>
                </a:rPr>
                <a:t> includes all of the elements from a set of data</a:t>
              </a:r>
            </a:p>
          </p:txBody>
        </p:sp>
      </p:grpSp>
      <p:grpSp>
        <p:nvGrpSpPr>
          <p:cNvPr id="43" name="Group 42">
            <a:extLst>
              <a:ext uri="{FF2B5EF4-FFF2-40B4-BE49-F238E27FC236}">
                <a16:creationId xmlns:a16="http://schemas.microsoft.com/office/drawing/2014/main" id="{4C9E2AB0-F2F0-4751-AFF8-2D92D1A4E7D2}"/>
              </a:ext>
            </a:extLst>
          </p:cNvPr>
          <p:cNvGrpSpPr/>
          <p:nvPr/>
        </p:nvGrpSpPr>
        <p:grpSpPr>
          <a:xfrm>
            <a:off x="7202291" y="5436777"/>
            <a:ext cx="5519163" cy="2236403"/>
            <a:chOff x="6752150" y="3953977"/>
            <a:chExt cx="5174216" cy="2096627"/>
          </a:xfrm>
        </p:grpSpPr>
        <p:sp>
          <p:nvSpPr>
            <p:cNvPr id="44" name="Text Placeholder 2">
              <a:extLst>
                <a:ext uri="{FF2B5EF4-FFF2-40B4-BE49-F238E27FC236}">
                  <a16:creationId xmlns:a16="http://schemas.microsoft.com/office/drawing/2014/main" id="{7E9269B0-466B-4165-A332-0E7444B1B43C}"/>
                </a:ext>
              </a:extLst>
            </p:cNvPr>
            <p:cNvSpPr txBox="1">
              <a:spLocks/>
            </p:cNvSpPr>
            <p:nvPr/>
          </p:nvSpPr>
          <p:spPr>
            <a:xfrm>
              <a:off x="8308039" y="3953977"/>
              <a:ext cx="3618327" cy="693808"/>
            </a:xfrm>
            <a:prstGeom prst="rect">
              <a:avLst/>
            </a:prstGeom>
            <a:ln>
              <a:solidFill>
                <a:schemeClr val="bg1">
                  <a:lumMod val="85000"/>
                </a:schemeClr>
              </a:solidFill>
            </a:ln>
          </p:spPr>
          <p:txBody>
            <a:bodyPr anchor="ctr"/>
            <a:lstStyle>
              <a:lvl1pPr marL="304792" indent="-304792" algn="l" defTabSz="1219170" rtl="0" eaLnBrk="1" latinLnBrk="0" hangingPunct="1">
                <a:lnSpc>
                  <a:spcPct val="90000"/>
                </a:lnSpc>
                <a:spcBef>
                  <a:spcPts val="1333"/>
                </a:spcBef>
                <a:buFont typeface="Arial"/>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a:lstStyle>
            <a:p>
              <a:pPr marL="0" indent="0" algn="ctr">
                <a:buNone/>
              </a:pPr>
              <a:r>
                <a:rPr lang="en-US" sz="1600" dirty="0">
                  <a:solidFill>
                    <a:srgbClr val="000000"/>
                  </a:solidFill>
                  <a:ea typeface="Calibri"/>
                  <a:cs typeface="Calibri"/>
                  <a:sym typeface="Calibri"/>
                </a:rPr>
                <a:t>A </a:t>
              </a:r>
              <a:r>
                <a:rPr lang="en-US" sz="1600" b="1" dirty="0">
                  <a:solidFill>
                    <a:srgbClr val="000000"/>
                  </a:solidFill>
                  <a:ea typeface="Calibri"/>
                  <a:cs typeface="Calibri"/>
                  <a:sym typeface="Calibri"/>
                </a:rPr>
                <a:t>sample</a:t>
              </a:r>
              <a:r>
                <a:rPr lang="en-US" sz="1600" dirty="0">
                  <a:solidFill>
                    <a:srgbClr val="000000"/>
                  </a:solidFill>
                  <a:ea typeface="Calibri"/>
                  <a:cs typeface="Calibri"/>
                  <a:sym typeface="Calibri"/>
                </a:rPr>
                <a:t> consists one or more observations drawn from the population</a:t>
              </a:r>
            </a:p>
          </p:txBody>
        </p:sp>
        <p:pic>
          <p:nvPicPr>
            <p:cNvPr id="45" name="Google Shape;284;p14">
              <a:extLst>
                <a:ext uri="{FF2B5EF4-FFF2-40B4-BE49-F238E27FC236}">
                  <a16:creationId xmlns:a16="http://schemas.microsoft.com/office/drawing/2014/main" id="{5BB0939E-5631-4991-8678-8B23F4A0A0EC}"/>
                </a:ext>
              </a:extLst>
            </p:cNvPr>
            <p:cNvPicPr preferRelativeResize="0"/>
            <p:nvPr/>
          </p:nvPicPr>
          <p:blipFill rotWithShape="1">
            <a:blip r:embed="rId5"/>
            <a:srcRect l="70322" t="29984" r="520" b="20491"/>
            <a:stretch/>
          </p:blipFill>
          <p:spPr>
            <a:xfrm>
              <a:off x="9639782" y="4758585"/>
              <a:ext cx="1430296" cy="1292019"/>
            </a:xfrm>
            <a:prstGeom prst="rect">
              <a:avLst/>
            </a:prstGeom>
            <a:ln>
              <a:noFill/>
            </a:ln>
          </p:spPr>
        </p:pic>
        <p:cxnSp>
          <p:nvCxnSpPr>
            <p:cNvPr id="46" name="Connector: Elbow 45">
              <a:extLst>
                <a:ext uri="{FF2B5EF4-FFF2-40B4-BE49-F238E27FC236}">
                  <a16:creationId xmlns:a16="http://schemas.microsoft.com/office/drawing/2014/main" id="{DA4E4FD1-60BC-450F-804A-A52020D5043C}"/>
                </a:ext>
              </a:extLst>
            </p:cNvPr>
            <p:cNvCxnSpPr>
              <a:cxnSpLocks/>
              <a:stCxn id="41" idx="2"/>
              <a:endCxn id="45" idx="1"/>
            </p:cNvCxnSpPr>
            <p:nvPr/>
          </p:nvCxnSpPr>
          <p:spPr>
            <a:xfrm rot="16200000" flipH="1">
              <a:off x="7993902" y="3758715"/>
              <a:ext cx="404128" cy="288763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57201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p:cNvSpPr/>
          <p:nvPr/>
        </p:nvSpPr>
        <p:spPr>
          <a:xfrm>
            <a:off x="-6326" y="-43141"/>
            <a:ext cx="4095779"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1" name="Years of Experience distribution"/>
          <p:cNvSpPr txBox="1"/>
          <p:nvPr/>
        </p:nvSpPr>
        <p:spPr>
          <a:xfrm>
            <a:off x="486118" y="4245357"/>
            <a:ext cx="3980590" cy="1262887"/>
          </a:xfrm>
          <a:prstGeom prst="rect">
            <a:avLst/>
          </a:prstGeom>
          <a:ln w="12700">
            <a:miter lim="400000"/>
          </a:ln>
        </p:spPr>
        <p:txBody>
          <a:bodyPr lIns="50800" tIns="50800" rIns="50800" bIns="50800" anchor="ctr">
            <a:spAutoFit/>
          </a:bodyPr>
          <a:lstStyle/>
          <a:p>
            <a:pPr defTabSz="457200">
              <a:lnSpc>
                <a:spcPts val="9600"/>
              </a:lnSpc>
              <a:spcBef>
                <a:spcPts val="0"/>
              </a:spcBef>
              <a:defRPr sz="4000">
                <a:solidFill>
                  <a:srgbClr val="FFFFFF"/>
                </a:solidFill>
                <a:latin typeface="Avenir Medium"/>
                <a:ea typeface="Avenir Medium"/>
                <a:cs typeface="Avenir Medium"/>
                <a:sym typeface="Avenir Medium"/>
              </a:defRPr>
            </a:pPr>
            <a:endParaRPr/>
          </a:p>
        </p:txBody>
      </p:sp>
      <p:pic>
        <p:nvPicPr>
          <p:cNvPr id="172" name="skillenza_white.png" descr="skillenza_white.png"/>
          <p:cNvPicPr>
            <a:picLocks noChangeAspect="1"/>
          </p:cNvPicPr>
          <p:nvPr/>
        </p:nvPicPr>
        <p:blipFill>
          <a:blip r:embed="rId2"/>
          <a:stretch>
            <a:fillRect/>
          </a:stretch>
        </p:blipFill>
        <p:spPr>
          <a:xfrm>
            <a:off x="203956" y="28773"/>
            <a:ext cx="1705134" cy="852567"/>
          </a:xfrm>
          <a:prstGeom prst="rect">
            <a:avLst/>
          </a:prstGeom>
          <a:ln w="12700">
            <a:miter lim="400000"/>
          </a:ln>
        </p:spPr>
      </p:pic>
      <p:sp>
        <p:nvSpPr>
          <p:cNvPr id="173" name="&lt;Topic&gt;"/>
          <p:cNvSpPr txBox="1"/>
          <p:nvPr/>
        </p:nvSpPr>
        <p:spPr>
          <a:xfrm>
            <a:off x="4934261" y="4279900"/>
            <a:ext cx="3136278" cy="119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584200">
              <a:lnSpc>
                <a:spcPct val="100000"/>
              </a:lnSpc>
              <a:spcBef>
                <a:spcPts val="0"/>
              </a:spcBef>
              <a:defRPr sz="6300">
                <a:solidFill>
                  <a:srgbClr val="FFFFFF"/>
                </a:solidFill>
                <a:latin typeface="Avenir Heavy"/>
                <a:ea typeface="Avenir Heavy"/>
                <a:cs typeface="Avenir Heavy"/>
                <a:sym typeface="Avenir Heavy"/>
              </a:defRPr>
            </a:lvl1pPr>
          </a:lstStyle>
          <a:p>
            <a:r>
              <a:rPr dirty="0"/>
              <a:t>&lt;Topic&gt;</a:t>
            </a:r>
          </a:p>
        </p:txBody>
      </p:sp>
      <p:sp>
        <p:nvSpPr>
          <p:cNvPr id="6" name="TextBox 5">
            <a:extLst>
              <a:ext uri="{FF2B5EF4-FFF2-40B4-BE49-F238E27FC236}">
                <a16:creationId xmlns:a16="http://schemas.microsoft.com/office/drawing/2014/main" id="{4E203CB4-04F9-43AE-9B1A-41DCA890F8D7}"/>
              </a:ext>
            </a:extLst>
          </p:cNvPr>
          <p:cNvSpPr txBox="1"/>
          <p:nvPr/>
        </p:nvSpPr>
        <p:spPr>
          <a:xfrm>
            <a:off x="394099" y="3880782"/>
            <a:ext cx="3218727" cy="10669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sz="4000" dirty="0">
                <a:solidFill>
                  <a:schemeClr val="bg1"/>
                </a:solidFill>
              </a:rPr>
              <a:t>Probability</a:t>
            </a:r>
          </a:p>
        </p:txBody>
      </p:sp>
    </p:spTree>
    <p:extLst>
      <p:ext uri="{BB962C8B-B14F-4D97-AF65-F5344CB8AC3E}">
        <p14:creationId xmlns:p14="http://schemas.microsoft.com/office/powerpoint/2010/main" val="3429084027"/>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2000" dirty="0">
                <a:solidFill>
                  <a:schemeClr val="tx1"/>
                </a:solidFill>
                <a:effectLst>
                  <a:outerShdw blurRad="38100" dist="38100" dir="2700000" algn="tl">
                    <a:srgbClr val="000000">
                      <a:alpha val="43137"/>
                    </a:srgbClr>
                  </a:outerShdw>
                </a:effectLst>
                <a:latin typeface="+mj-lt"/>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9" name="Rectangle 8">
            <a:extLst>
              <a:ext uri="{FF2B5EF4-FFF2-40B4-BE49-F238E27FC236}">
                <a16:creationId xmlns:a16="http://schemas.microsoft.com/office/drawing/2014/main" id="{A7D93CC3-18DC-4987-9176-AE1654E55C65}"/>
              </a:ext>
            </a:extLst>
          </p:cNvPr>
          <p:cNvSpPr/>
          <p:nvPr/>
        </p:nvSpPr>
        <p:spPr>
          <a:xfrm>
            <a:off x="6455425" y="3793816"/>
            <a:ext cx="5638647" cy="646331"/>
          </a:xfrm>
          <a:prstGeom prst="rect">
            <a:avLst/>
          </a:prstGeom>
          <a:ln>
            <a:solidFill>
              <a:schemeClr val="bg2">
                <a:lumMod val="90000"/>
              </a:schemeClr>
            </a:solidFill>
          </a:ln>
        </p:spPr>
        <p:txBody>
          <a:bodyPr wrap="square">
            <a:spAutoFit/>
          </a:bodyPr>
          <a:lstStyle/>
          <a:p>
            <a:pPr algn="ctr">
              <a:spcAft>
                <a:spcPts val="2275"/>
              </a:spcAft>
            </a:pPr>
            <a:r>
              <a:rPr lang="en-US" sz="2000" dirty="0">
                <a:ea typeface="Calibri"/>
                <a:cs typeface="Calibri"/>
                <a:sym typeface="Calibri"/>
              </a:rPr>
              <a:t>Probability can be determined post conducting a thought experiment</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E71EC6D7-B74A-4453-97CC-1EFEE8A1ADB4}"/>
                  </a:ext>
                </a:extLst>
              </p:cNvPr>
              <p:cNvSpPr txBox="1"/>
              <p:nvPr/>
            </p:nvSpPr>
            <p:spPr>
              <a:xfrm>
                <a:off x="5672615" y="5040955"/>
                <a:ext cx="6774142" cy="446341"/>
              </a:xfrm>
              <a:prstGeom prst="rect">
                <a:avLst/>
              </a:prstGeom>
              <a:noFill/>
            </p:spPr>
            <p:txBody>
              <a:bodyPr wrap="square" lIns="0" tIns="0" rIns="0" bIns="0" rtlCol="0">
                <a:spAutoFit/>
              </a:bodyPr>
              <a:lstStyle/>
              <a:p>
                <a:pPr algn="ctr"/>
                <a:r>
                  <a:rPr lang="en-US" sz="1920" dirty="0">
                    <a:ea typeface="Cambria Math" panose="02040503050406030204" pitchFamily="18" charset="0"/>
                  </a:rPr>
                  <a:t>P</a:t>
                </a:r>
                <a14:m>
                  <m:oMath xmlns:m="http://schemas.openxmlformats.org/officeDocument/2006/math">
                    <m:d>
                      <m:dPr>
                        <m:ctrlPr>
                          <a:rPr lang="en-US" sz="2000" i="1">
                            <a:latin typeface="Cambria Math" panose="02040503050406030204" pitchFamily="18" charset="0"/>
                            <a:ea typeface="Cambria Math" panose="02040503050406030204" pitchFamily="18" charset="0"/>
                          </a:rPr>
                        </m:ctrlPr>
                      </m:dPr>
                      <m:e>
                        <m:r>
                          <a:rPr lang="en-US" sz="2000" i="1">
                            <a:latin typeface="Cambria Math" panose="02040503050406030204" pitchFamily="18" charset="0"/>
                            <a:ea typeface="Cambria Math" panose="02040503050406030204" pitchFamily="18" charset="0"/>
                          </a:rPr>
                          <m:t>𝐸</m:t>
                        </m:r>
                      </m:e>
                    </m:d>
                    <m:r>
                      <a:rPr lang="en-US" sz="2000">
                        <a:latin typeface="Cambria Math" panose="02040503050406030204" pitchFamily="18" charset="0"/>
                        <a:ea typeface="Cambria Math" panose="02040503050406030204" pitchFamily="18" charset="0"/>
                      </a:rPr>
                      <m:t>=</m:t>
                    </m:r>
                    <m:f>
                      <m:fPr>
                        <m:ctrlPr>
                          <a:rPr lang="en-US" sz="2000" i="1">
                            <a:latin typeface="Cambria Math" panose="02040503050406030204" pitchFamily="18" charset="0"/>
                            <a:ea typeface="Cambria Math" panose="02040503050406030204" pitchFamily="18" charset="0"/>
                          </a:rPr>
                        </m:ctrlPr>
                      </m:fPr>
                      <m:num>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𝑜𝑓</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𝑡𝑖𝑚𝑒𝑠</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𝑎𝑛</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𝑒𝑣𝑒𝑛𝑡</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𝑜𝑐𝑐𝑢𝑟𝑒𝑑</m:t>
                        </m:r>
                      </m:num>
                      <m:den>
                        <m:r>
                          <a:rPr lang="en-US" sz="2000" i="1">
                            <a:latin typeface="Cambria Math" panose="02040503050406030204" pitchFamily="18" charset="0"/>
                            <a:ea typeface="Cambria Math" panose="02040503050406030204" pitchFamily="18" charset="0"/>
                          </a:rPr>
                          <m:t>𝑡𝑜𝑡𝑎𝑙</m:t>
                        </m:r>
                        <m:r>
                          <a:rPr lang="en-US" sz="2000" i="1">
                            <a:latin typeface="Cambria Math" panose="02040503050406030204" pitchFamily="18" charset="0"/>
                            <a:ea typeface="Cambria Math" panose="02040503050406030204" pitchFamily="18" charset="0"/>
                          </a:rPr>
                          <m:t> # </m:t>
                        </m:r>
                        <m:r>
                          <a:rPr lang="en-US" sz="2000" i="1">
                            <a:latin typeface="Cambria Math" panose="02040503050406030204" pitchFamily="18" charset="0"/>
                            <a:ea typeface="Cambria Math" panose="02040503050406030204" pitchFamily="18" charset="0"/>
                          </a:rPr>
                          <m:t>𝑜𝑓</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𝑜𝑝𝑝𝑜𝑟𝑡𝑢𝑛𝑖𝑡𝑖𝑒𝑠</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𝑓𝑜𝑟</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𝑡h𝑒</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𝑒𝑣𝑒𝑛𝑡</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𝑡𝑜</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h𝑎𝑣𝑒</m:t>
                        </m:r>
                        <m:r>
                          <a:rPr lang="en-US" sz="2000" i="1">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𝑜𝑐𝑐𝑢𝑟𝑟𝑒𝑑</m:t>
                        </m:r>
                      </m:den>
                    </m:f>
                  </m:oMath>
                </a14:m>
                <a:endParaRPr lang="en-US" sz="2000" i="1" dirty="0">
                  <a:ea typeface="Cambria Math" panose="02040503050406030204" pitchFamily="18" charset="0"/>
                </a:endParaRPr>
              </a:p>
            </p:txBody>
          </p:sp>
        </mc:Choice>
        <mc:Fallback xmlns="">
          <p:sp>
            <p:nvSpPr>
              <p:cNvPr id="3" name="TextBox 2">
                <a:extLst>
                  <a:ext uri="{FF2B5EF4-FFF2-40B4-BE49-F238E27FC236}">
                    <a16:creationId xmlns:a16="http://schemas.microsoft.com/office/drawing/2014/main" id="{E71EC6D7-B74A-4453-97CC-1EFEE8A1ADB4}"/>
                  </a:ext>
                </a:extLst>
              </p:cNvPr>
              <p:cNvSpPr txBox="1">
                <a:spLocks noRot="1" noChangeAspect="1" noMove="1" noResize="1" noEditPoints="1" noAdjustHandles="1" noChangeArrowheads="1" noChangeShapeType="1" noTextEdit="1"/>
              </p:cNvSpPr>
              <p:nvPr/>
            </p:nvSpPr>
            <p:spPr>
              <a:xfrm>
                <a:off x="5672615" y="5040955"/>
                <a:ext cx="6774142" cy="446341"/>
              </a:xfrm>
              <a:prstGeom prst="rect">
                <a:avLst/>
              </a:prstGeom>
              <a:blipFill>
                <a:blip r:embed="rId3"/>
                <a:stretch>
                  <a:fillRect t="-8219" b="-8219"/>
                </a:stretch>
              </a:blipFill>
            </p:spPr>
            <p:txBody>
              <a:bodyPr/>
              <a:lstStyle/>
              <a:p>
                <a:r>
                  <a:rPr lang="en-US">
                    <a:noFill/>
                  </a:rPr>
                  <a:t> </a:t>
                </a:r>
              </a:p>
            </p:txBody>
          </p:sp>
        </mc:Fallback>
      </mc:AlternateContent>
      <p:sp>
        <p:nvSpPr>
          <p:cNvPr id="10" name="Rectangle 9">
            <a:extLst>
              <a:ext uri="{FF2B5EF4-FFF2-40B4-BE49-F238E27FC236}">
                <a16:creationId xmlns:a16="http://schemas.microsoft.com/office/drawing/2014/main" id="{288D2382-7D09-4CC3-897F-CD91558D7EA0}"/>
              </a:ext>
            </a:extLst>
          </p:cNvPr>
          <p:cNvSpPr/>
          <p:nvPr/>
        </p:nvSpPr>
        <p:spPr>
          <a:xfrm>
            <a:off x="463210" y="375939"/>
            <a:ext cx="5301486" cy="507831"/>
          </a:xfrm>
          <a:prstGeom prst="rect">
            <a:avLst/>
          </a:prstGeom>
        </p:spPr>
        <p:txBody>
          <a:bodyPr wrap="square">
            <a:spAutoFit/>
          </a:bodyPr>
          <a:lstStyle/>
          <a:p>
            <a:r>
              <a:rPr lang="en-US" b="1" dirty="0"/>
              <a:t>Probability</a:t>
            </a:r>
          </a:p>
        </p:txBody>
      </p:sp>
      <p:pic>
        <p:nvPicPr>
          <p:cNvPr id="11" name="skillenza_logo_new (1).png" descr="skillenza_logo_new (1).png">
            <a:extLst>
              <a:ext uri="{FF2B5EF4-FFF2-40B4-BE49-F238E27FC236}">
                <a16:creationId xmlns:a16="http://schemas.microsoft.com/office/drawing/2014/main" id="{D712B50C-6735-4888-945C-A3C1418B6FAD}"/>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12" name="Picture 2" descr="Young man thinking Royalty Free Vector Image - VectorStock">
            <a:extLst>
              <a:ext uri="{FF2B5EF4-FFF2-40B4-BE49-F238E27FC236}">
                <a16:creationId xmlns:a16="http://schemas.microsoft.com/office/drawing/2014/main" id="{2BDB54AC-64E0-4206-BEB7-02711FB6896D}"/>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05804EB9-6AA1-4D0C-A5EC-E291A60CD605}"/>
              </a:ext>
            </a:extLst>
          </p:cNvPr>
          <p:cNvSpPr/>
          <p:nvPr/>
        </p:nvSpPr>
        <p:spPr>
          <a:xfrm>
            <a:off x="2966861" y="2789970"/>
            <a:ext cx="2067625" cy="646331"/>
          </a:xfrm>
          <a:prstGeom prst="rect">
            <a:avLst/>
          </a:prstGeom>
        </p:spPr>
        <p:txBody>
          <a:bodyPr wrap="square">
            <a:spAutoFit/>
          </a:bodyPr>
          <a:lstStyle/>
          <a:p>
            <a:pPr lvl="0" algn="ctr"/>
            <a:r>
              <a:rPr lang="en-US" sz="2000" b="1" dirty="0">
                <a:solidFill>
                  <a:schemeClr val="tx1"/>
                </a:solidFill>
              </a:rPr>
              <a:t>What is Probability?</a:t>
            </a:r>
          </a:p>
        </p:txBody>
      </p:sp>
    </p:spTree>
    <p:extLst>
      <p:ext uri="{BB962C8B-B14F-4D97-AF65-F5344CB8AC3E}">
        <p14:creationId xmlns:p14="http://schemas.microsoft.com/office/powerpoint/2010/main" val="31982938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4" name="Picture 3">
            <a:extLst>
              <a:ext uri="{FF2B5EF4-FFF2-40B4-BE49-F238E27FC236}">
                <a16:creationId xmlns:a16="http://schemas.microsoft.com/office/drawing/2014/main" id="{616D8180-B5B1-4126-A975-D9C9FE9DE8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93353" y="4086809"/>
            <a:ext cx="3679303" cy="2760374"/>
          </a:xfrm>
          <a:prstGeom prst="rect">
            <a:avLst/>
          </a:prstGeom>
        </p:spPr>
      </p:pic>
      <p:grpSp>
        <p:nvGrpSpPr>
          <p:cNvPr id="8" name="Group 7">
            <a:extLst>
              <a:ext uri="{FF2B5EF4-FFF2-40B4-BE49-F238E27FC236}">
                <a16:creationId xmlns:a16="http://schemas.microsoft.com/office/drawing/2014/main" id="{151F41EA-EDE1-4116-8421-7C62F693BA64}"/>
              </a:ext>
            </a:extLst>
          </p:cNvPr>
          <p:cNvGrpSpPr/>
          <p:nvPr/>
        </p:nvGrpSpPr>
        <p:grpSpPr>
          <a:xfrm>
            <a:off x="9086152" y="2762979"/>
            <a:ext cx="2557019" cy="2760375"/>
            <a:chOff x="8734322" y="2465758"/>
            <a:chExt cx="2397206" cy="2587851"/>
          </a:xfrm>
        </p:grpSpPr>
        <p:pic>
          <p:nvPicPr>
            <p:cNvPr id="6" name="Picture 5">
              <a:extLst>
                <a:ext uri="{FF2B5EF4-FFF2-40B4-BE49-F238E27FC236}">
                  <a16:creationId xmlns:a16="http://schemas.microsoft.com/office/drawing/2014/main" id="{558449CF-BBD2-4074-8A01-9A229BD067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34322" y="2465758"/>
              <a:ext cx="1024835" cy="2587851"/>
            </a:xfrm>
            <a:prstGeom prst="rect">
              <a:avLst/>
            </a:prstGeom>
          </p:spPr>
        </p:pic>
        <p:sp>
          <p:nvSpPr>
            <p:cNvPr id="7" name="TextBox 6">
              <a:extLst>
                <a:ext uri="{FF2B5EF4-FFF2-40B4-BE49-F238E27FC236}">
                  <a16:creationId xmlns:a16="http://schemas.microsoft.com/office/drawing/2014/main" id="{ED711C0B-1120-41AF-8C44-FD7619F90551}"/>
                </a:ext>
              </a:extLst>
            </p:cNvPr>
            <p:cNvSpPr txBox="1"/>
            <p:nvPr/>
          </p:nvSpPr>
          <p:spPr>
            <a:xfrm>
              <a:off x="9759157" y="3880512"/>
              <a:ext cx="1372371" cy="346249"/>
            </a:xfrm>
            <a:prstGeom prst="rect">
              <a:avLst/>
            </a:prstGeom>
            <a:noFill/>
          </p:spPr>
          <p:txBody>
            <a:bodyPr wrap="none" rtlCol="0">
              <a:spAutoFit/>
            </a:bodyPr>
            <a:lstStyle/>
            <a:p>
              <a:r>
                <a:rPr lang="en-US" sz="2000" dirty="0"/>
                <a:t>=              5</a:t>
              </a:r>
            </a:p>
          </p:txBody>
        </p:sp>
        <p:sp>
          <p:nvSpPr>
            <p:cNvPr id="16" name="TextBox 15">
              <a:extLst>
                <a:ext uri="{FF2B5EF4-FFF2-40B4-BE49-F238E27FC236}">
                  <a16:creationId xmlns:a16="http://schemas.microsoft.com/office/drawing/2014/main" id="{95BB770D-3C66-477B-B7FD-066A36E1B5C3}"/>
                </a:ext>
              </a:extLst>
            </p:cNvPr>
            <p:cNvSpPr txBox="1"/>
            <p:nvPr/>
          </p:nvSpPr>
          <p:spPr>
            <a:xfrm>
              <a:off x="9759157" y="3327463"/>
              <a:ext cx="1372371" cy="346249"/>
            </a:xfrm>
            <a:prstGeom prst="rect">
              <a:avLst/>
            </a:prstGeom>
            <a:noFill/>
          </p:spPr>
          <p:txBody>
            <a:bodyPr wrap="none" rtlCol="0">
              <a:spAutoFit/>
            </a:bodyPr>
            <a:lstStyle/>
            <a:p>
              <a:r>
                <a:rPr lang="en-US" sz="2000" dirty="0"/>
                <a:t>=              5</a:t>
              </a:r>
            </a:p>
          </p:txBody>
        </p:sp>
        <p:sp>
          <p:nvSpPr>
            <p:cNvPr id="20" name="TextBox 19">
              <a:extLst>
                <a:ext uri="{FF2B5EF4-FFF2-40B4-BE49-F238E27FC236}">
                  <a16:creationId xmlns:a16="http://schemas.microsoft.com/office/drawing/2014/main" id="{22363535-4517-4456-9FE5-8DD519B5C7E5}"/>
                </a:ext>
              </a:extLst>
            </p:cNvPr>
            <p:cNvSpPr txBox="1"/>
            <p:nvPr/>
          </p:nvSpPr>
          <p:spPr>
            <a:xfrm>
              <a:off x="9756180" y="2705626"/>
              <a:ext cx="1373875" cy="346249"/>
            </a:xfrm>
            <a:prstGeom prst="rect">
              <a:avLst/>
            </a:prstGeom>
            <a:noFill/>
          </p:spPr>
          <p:txBody>
            <a:bodyPr wrap="none" rtlCol="0">
              <a:spAutoFit/>
            </a:bodyPr>
            <a:lstStyle/>
            <a:p>
              <a:r>
                <a:rPr lang="en-US" sz="2000" dirty="0"/>
                <a:t>=            14</a:t>
              </a:r>
            </a:p>
          </p:txBody>
        </p:sp>
        <p:sp>
          <p:nvSpPr>
            <p:cNvPr id="21" name="TextBox 20">
              <a:extLst>
                <a:ext uri="{FF2B5EF4-FFF2-40B4-BE49-F238E27FC236}">
                  <a16:creationId xmlns:a16="http://schemas.microsoft.com/office/drawing/2014/main" id="{054000C8-8403-4D62-B0BC-FB4D1E1DBE52}"/>
                </a:ext>
              </a:extLst>
            </p:cNvPr>
            <p:cNvSpPr txBox="1"/>
            <p:nvPr/>
          </p:nvSpPr>
          <p:spPr>
            <a:xfrm>
              <a:off x="9794188" y="4570589"/>
              <a:ext cx="1306247" cy="346249"/>
            </a:xfrm>
            <a:prstGeom prst="rect">
              <a:avLst/>
            </a:prstGeom>
            <a:noFill/>
          </p:spPr>
          <p:txBody>
            <a:bodyPr wrap="none" rtlCol="0">
              <a:spAutoFit/>
            </a:bodyPr>
            <a:lstStyle/>
            <a:p>
              <a:r>
                <a:rPr lang="en-US" sz="2000" dirty="0"/>
                <a:t>=             6</a:t>
              </a:r>
            </a:p>
          </p:txBody>
        </p:sp>
      </p:grpSp>
      <p:grpSp>
        <p:nvGrpSpPr>
          <p:cNvPr id="23" name="Group 22">
            <a:extLst>
              <a:ext uri="{FF2B5EF4-FFF2-40B4-BE49-F238E27FC236}">
                <a16:creationId xmlns:a16="http://schemas.microsoft.com/office/drawing/2014/main" id="{6B993D57-8347-4626-95EE-5694B3E4A63F}"/>
              </a:ext>
            </a:extLst>
          </p:cNvPr>
          <p:cNvGrpSpPr/>
          <p:nvPr/>
        </p:nvGrpSpPr>
        <p:grpSpPr>
          <a:xfrm>
            <a:off x="9219385" y="5545607"/>
            <a:ext cx="2629239" cy="487299"/>
            <a:chOff x="8865013" y="5000032"/>
            <a:chExt cx="2464916" cy="456841"/>
          </a:xfrm>
        </p:grpSpPr>
        <p:cxnSp>
          <p:nvCxnSpPr>
            <p:cNvPr id="11" name="Straight Connector 10">
              <a:extLst>
                <a:ext uri="{FF2B5EF4-FFF2-40B4-BE49-F238E27FC236}">
                  <a16:creationId xmlns:a16="http://schemas.microsoft.com/office/drawing/2014/main" id="{572D3730-8FDC-48EF-B6E4-F161956A8479}"/>
                </a:ext>
              </a:extLst>
            </p:cNvPr>
            <p:cNvCxnSpPr>
              <a:cxnSpLocks/>
            </p:cNvCxnSpPr>
            <p:nvPr/>
          </p:nvCxnSpPr>
          <p:spPr>
            <a:xfrm>
              <a:off x="8865013" y="5000032"/>
              <a:ext cx="2464916"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4E1EE5-E35B-4010-A8FE-8A196D329207}"/>
                </a:ext>
              </a:extLst>
            </p:cNvPr>
            <p:cNvSpPr txBox="1"/>
            <p:nvPr/>
          </p:nvSpPr>
          <p:spPr>
            <a:xfrm>
              <a:off x="9026225" y="5110625"/>
              <a:ext cx="2239496" cy="346248"/>
            </a:xfrm>
            <a:prstGeom prst="rect">
              <a:avLst/>
            </a:prstGeom>
            <a:noFill/>
          </p:spPr>
          <p:txBody>
            <a:bodyPr wrap="none" rtlCol="0">
              <a:spAutoFit/>
            </a:bodyPr>
            <a:lstStyle/>
            <a:p>
              <a:r>
                <a:rPr lang="en-US" sz="2000" dirty="0"/>
                <a:t>Total    =            30</a:t>
              </a:r>
            </a:p>
          </p:txBody>
        </p:sp>
      </p:grpSp>
      <p:sp>
        <p:nvSpPr>
          <p:cNvPr id="25" name="Rectangle 24">
            <a:extLst>
              <a:ext uri="{FF2B5EF4-FFF2-40B4-BE49-F238E27FC236}">
                <a16:creationId xmlns:a16="http://schemas.microsoft.com/office/drawing/2014/main" id="{55555AE3-F9D9-427A-887C-C5C39FC0EFD8}"/>
              </a:ext>
            </a:extLst>
          </p:cNvPr>
          <p:cNvSpPr/>
          <p:nvPr/>
        </p:nvSpPr>
        <p:spPr>
          <a:xfrm>
            <a:off x="9277589" y="6935208"/>
            <a:ext cx="3686907" cy="369332"/>
          </a:xfrm>
          <a:prstGeom prst="rect">
            <a:avLst/>
          </a:prstGeom>
        </p:spPr>
        <p:txBody>
          <a:bodyPr wrap="none">
            <a:spAutoFit/>
          </a:bodyPr>
          <a:lstStyle/>
          <a:p>
            <a:r>
              <a:rPr lang="en-US" sz="2000" dirty="0"/>
              <a:t>Probability =		</a:t>
            </a:r>
          </a:p>
        </p:txBody>
      </p: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7360F6CE-7E96-4581-AA9F-1343AAE17161}"/>
                  </a:ext>
                </a:extLst>
              </p:cNvPr>
              <p:cNvSpPr txBox="1"/>
              <p:nvPr/>
            </p:nvSpPr>
            <p:spPr>
              <a:xfrm>
                <a:off x="10895160" y="6847183"/>
                <a:ext cx="355867" cy="5203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000" i="1">
                              <a:latin typeface="Cambria Math" panose="02040503050406030204" pitchFamily="18" charset="0"/>
                            </a:rPr>
                          </m:ctrlPr>
                        </m:fPr>
                        <m:num>
                          <m:r>
                            <a:rPr lang="en-US" sz="2000">
                              <a:latin typeface="Cambria Math" panose="02040503050406030204" pitchFamily="18" charset="0"/>
                            </a:rPr>
                            <m:t>6</m:t>
                          </m:r>
                        </m:num>
                        <m:den>
                          <m:r>
                            <a:rPr lang="en-US" sz="2000">
                              <a:latin typeface="Cambria Math" panose="02040503050406030204" pitchFamily="18" charset="0"/>
                            </a:rPr>
                            <m:t>30</m:t>
                          </m:r>
                        </m:den>
                      </m:f>
                    </m:oMath>
                  </m:oMathPara>
                </a14:m>
                <a:endParaRPr lang="en-US" sz="2000" dirty="0"/>
              </a:p>
            </p:txBody>
          </p:sp>
        </mc:Choice>
        <mc:Fallback xmlns="">
          <p:sp>
            <p:nvSpPr>
              <p:cNvPr id="26" name="TextBox 25">
                <a:extLst>
                  <a:ext uri="{FF2B5EF4-FFF2-40B4-BE49-F238E27FC236}">
                    <a16:creationId xmlns:a16="http://schemas.microsoft.com/office/drawing/2014/main" id="{7360F6CE-7E96-4581-AA9F-1343AAE17161}"/>
                  </a:ext>
                </a:extLst>
              </p:cNvPr>
              <p:cNvSpPr txBox="1">
                <a:spLocks noRot="1" noChangeAspect="1" noMove="1" noResize="1" noEditPoints="1" noAdjustHandles="1" noChangeArrowheads="1" noChangeShapeType="1" noTextEdit="1"/>
              </p:cNvSpPr>
              <p:nvPr/>
            </p:nvSpPr>
            <p:spPr>
              <a:xfrm>
                <a:off x="10895160" y="6847183"/>
                <a:ext cx="355867" cy="520399"/>
              </a:xfrm>
              <a:prstGeom prst="rect">
                <a:avLst/>
              </a:prstGeom>
              <a:blipFill>
                <a:blip r:embed="rId5"/>
                <a:stretch>
                  <a:fillRect t="-2326" b="-232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9FD024CD-8E7E-4672-92DF-1E51053AE4EF}"/>
                  </a:ext>
                </a:extLst>
              </p:cNvPr>
              <p:cNvSpPr txBox="1"/>
              <p:nvPr/>
            </p:nvSpPr>
            <p:spPr>
              <a:xfrm>
                <a:off x="11790035" y="6847183"/>
                <a:ext cx="213200" cy="52033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000" i="1" smtClean="0">
                              <a:latin typeface="Cambria Math" panose="02040503050406030204" pitchFamily="18" charset="0"/>
                            </a:rPr>
                          </m:ctrlPr>
                        </m:fPr>
                        <m:num>
                          <m:r>
                            <a:rPr lang="en-US" sz="2000">
                              <a:latin typeface="Cambria Math" panose="02040503050406030204" pitchFamily="18" charset="0"/>
                            </a:rPr>
                            <m:t>1</m:t>
                          </m:r>
                        </m:num>
                        <m:den>
                          <m:r>
                            <a:rPr lang="en-US" sz="2000">
                              <a:latin typeface="Cambria Math" panose="02040503050406030204" pitchFamily="18" charset="0"/>
                            </a:rPr>
                            <m:t>5</m:t>
                          </m:r>
                        </m:den>
                      </m:f>
                    </m:oMath>
                  </m:oMathPara>
                </a14:m>
                <a:endParaRPr lang="en-US" sz="2000" dirty="0"/>
              </a:p>
            </p:txBody>
          </p:sp>
        </mc:Choice>
        <mc:Fallback xmlns="">
          <p:sp>
            <p:nvSpPr>
              <p:cNvPr id="27" name="TextBox 26">
                <a:extLst>
                  <a:ext uri="{FF2B5EF4-FFF2-40B4-BE49-F238E27FC236}">
                    <a16:creationId xmlns:a16="http://schemas.microsoft.com/office/drawing/2014/main" id="{9FD024CD-8E7E-4672-92DF-1E51053AE4EF}"/>
                  </a:ext>
                </a:extLst>
              </p:cNvPr>
              <p:cNvSpPr txBox="1">
                <a:spLocks noRot="1" noChangeAspect="1" noMove="1" noResize="1" noEditPoints="1" noAdjustHandles="1" noChangeArrowheads="1" noChangeShapeType="1" noTextEdit="1"/>
              </p:cNvSpPr>
              <p:nvPr/>
            </p:nvSpPr>
            <p:spPr>
              <a:xfrm>
                <a:off x="11790035" y="6847183"/>
                <a:ext cx="213200" cy="520335"/>
              </a:xfrm>
              <a:prstGeom prst="rect">
                <a:avLst/>
              </a:prstGeom>
              <a:blipFill>
                <a:blip r:embed="rId6"/>
                <a:stretch>
                  <a:fillRect t="-2326" b="-2326"/>
                </a:stretch>
              </a:blipFill>
            </p:spPr>
            <p:txBody>
              <a:bodyPr/>
              <a:lstStyle/>
              <a:p>
                <a:r>
                  <a:rPr lang="en-US">
                    <a:noFill/>
                  </a:rPr>
                  <a:t> </a:t>
                </a:r>
              </a:p>
            </p:txBody>
          </p:sp>
        </mc:Fallback>
      </mc:AlternateContent>
      <p:sp>
        <p:nvSpPr>
          <p:cNvPr id="28" name="TextBox 27">
            <a:extLst>
              <a:ext uri="{FF2B5EF4-FFF2-40B4-BE49-F238E27FC236}">
                <a16:creationId xmlns:a16="http://schemas.microsoft.com/office/drawing/2014/main" id="{D1B0585A-5C60-4628-88E6-ECED1DA5B55C}"/>
              </a:ext>
            </a:extLst>
          </p:cNvPr>
          <p:cNvSpPr txBox="1"/>
          <p:nvPr/>
        </p:nvSpPr>
        <p:spPr>
          <a:xfrm>
            <a:off x="11306783" y="6953777"/>
            <a:ext cx="333746" cy="369332"/>
          </a:xfrm>
          <a:prstGeom prst="rect">
            <a:avLst/>
          </a:prstGeom>
          <a:noFill/>
        </p:spPr>
        <p:txBody>
          <a:bodyPr wrap="none" rtlCol="0">
            <a:spAutoFit/>
          </a:bodyPr>
          <a:lstStyle/>
          <a:p>
            <a:r>
              <a:rPr lang="en-US" sz="2000" dirty="0"/>
              <a:t>=</a:t>
            </a:r>
          </a:p>
        </p:txBody>
      </p:sp>
      <p:sp>
        <p:nvSpPr>
          <p:cNvPr id="29" name="Rectangle 28">
            <a:extLst>
              <a:ext uri="{FF2B5EF4-FFF2-40B4-BE49-F238E27FC236}">
                <a16:creationId xmlns:a16="http://schemas.microsoft.com/office/drawing/2014/main" id="{34C465D1-AF1B-43D5-8AC0-FE0067C7D2FE}"/>
              </a:ext>
            </a:extLst>
          </p:cNvPr>
          <p:cNvSpPr/>
          <p:nvPr/>
        </p:nvSpPr>
        <p:spPr>
          <a:xfrm>
            <a:off x="9040278" y="6613329"/>
            <a:ext cx="3345655" cy="917086"/>
          </a:xfrm>
          <a:prstGeom prst="rect">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4" name="Rectangle 23">
            <a:extLst>
              <a:ext uri="{FF2B5EF4-FFF2-40B4-BE49-F238E27FC236}">
                <a16:creationId xmlns:a16="http://schemas.microsoft.com/office/drawing/2014/main" id="{9555E992-A515-4A75-BEB6-561E0426B73A}"/>
              </a:ext>
            </a:extLst>
          </p:cNvPr>
          <p:cNvSpPr/>
          <p:nvPr/>
        </p:nvSpPr>
        <p:spPr>
          <a:xfrm>
            <a:off x="463210" y="375939"/>
            <a:ext cx="5301486" cy="507831"/>
          </a:xfrm>
          <a:prstGeom prst="rect">
            <a:avLst/>
          </a:prstGeom>
        </p:spPr>
        <p:txBody>
          <a:bodyPr wrap="square">
            <a:spAutoFit/>
          </a:bodyPr>
          <a:lstStyle/>
          <a:p>
            <a:r>
              <a:rPr lang="en-US" b="1" dirty="0"/>
              <a:t>Probability</a:t>
            </a:r>
          </a:p>
        </p:txBody>
      </p:sp>
      <p:pic>
        <p:nvPicPr>
          <p:cNvPr id="30" name="skillenza_logo_new (1).png" descr="skillenza_logo_new (1).png">
            <a:extLst>
              <a:ext uri="{FF2B5EF4-FFF2-40B4-BE49-F238E27FC236}">
                <a16:creationId xmlns:a16="http://schemas.microsoft.com/office/drawing/2014/main" id="{DCA1373D-A30E-4F61-92EC-21FD805AB1A3}"/>
              </a:ext>
            </a:extLst>
          </p:cNvPr>
          <p:cNvPicPr>
            <a:picLocks noChangeAspect="1"/>
          </p:cNvPicPr>
          <p:nvPr/>
        </p:nvPicPr>
        <p:blipFill>
          <a:blip r:embed="rId7"/>
          <a:stretch>
            <a:fillRect/>
          </a:stretch>
        </p:blipFill>
        <p:spPr>
          <a:xfrm>
            <a:off x="9782878" y="69198"/>
            <a:ext cx="2540998" cy="1270499"/>
          </a:xfrm>
          <a:prstGeom prst="rect">
            <a:avLst/>
          </a:prstGeom>
          <a:ln w="12700">
            <a:miter lim="400000"/>
          </a:ln>
        </p:spPr>
      </p:pic>
      <p:pic>
        <p:nvPicPr>
          <p:cNvPr id="31" name="Picture 2" descr="Young man thinking Royalty Free Vector Image - VectorStock">
            <a:extLst>
              <a:ext uri="{FF2B5EF4-FFF2-40B4-BE49-F238E27FC236}">
                <a16:creationId xmlns:a16="http://schemas.microsoft.com/office/drawing/2014/main" id="{FF4FA581-CED5-4328-AA6C-01EEB5119615}"/>
              </a:ext>
            </a:extLst>
          </p:cNvPr>
          <p:cNvPicPr>
            <a:picLocks noChangeAspect="1" noChangeArrowheads="1"/>
          </p:cNvPicPr>
          <p:nvPr/>
        </p:nvPicPr>
        <p:blipFill rotWithShape="1">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32" name="Rectangle 31">
            <a:extLst>
              <a:ext uri="{FF2B5EF4-FFF2-40B4-BE49-F238E27FC236}">
                <a16:creationId xmlns:a16="http://schemas.microsoft.com/office/drawing/2014/main" id="{33A42D47-D6E4-4344-8323-8A06DC16A9B0}"/>
              </a:ext>
            </a:extLst>
          </p:cNvPr>
          <p:cNvSpPr/>
          <p:nvPr/>
        </p:nvSpPr>
        <p:spPr>
          <a:xfrm>
            <a:off x="3275011" y="2848012"/>
            <a:ext cx="1612215" cy="646331"/>
          </a:xfrm>
          <a:prstGeom prst="rect">
            <a:avLst/>
          </a:prstGeom>
        </p:spPr>
        <p:txBody>
          <a:bodyPr wrap="square">
            <a:spAutoFit/>
          </a:bodyPr>
          <a:lstStyle/>
          <a:p>
            <a:pPr lvl="0" algn="ctr"/>
            <a:r>
              <a:rPr lang="en-US" sz="2000" b="1" dirty="0">
                <a:solidFill>
                  <a:schemeClr val="tx1"/>
                </a:solidFill>
              </a:rPr>
              <a:t>Probability Example</a:t>
            </a:r>
          </a:p>
        </p:txBody>
      </p:sp>
    </p:spTree>
    <p:extLst>
      <p:ext uri="{BB962C8B-B14F-4D97-AF65-F5344CB8AC3E}">
        <p14:creationId xmlns:p14="http://schemas.microsoft.com/office/powerpoint/2010/main" val="2848794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500"/>
                                        <p:tgtEl>
                                          <p:spTgt spid="29"/>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8" grpId="0"/>
      <p:bldP spid="29"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edia.licdn.com/media/gcrc/dms/image/C5612AQEcMWHaV7Jckw/article-cover_image-shrink_423_752/0?e=1543449600&amp;v=beta&amp;t=rk81GSEI01KNo_nOLhzVYHBlVTtnZ6D9r7U5qdAC5sg">
            <a:extLst>
              <a:ext uri="{FF2B5EF4-FFF2-40B4-BE49-F238E27FC236}">
                <a16:creationId xmlns:a16="http://schemas.microsoft.com/office/drawing/2014/main" id="{3731B016-6693-4346-BD61-543EC1706B1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355"/>
          <a:stretch/>
        </p:blipFill>
        <p:spPr bwMode="auto">
          <a:xfrm>
            <a:off x="0" y="1162051"/>
            <a:ext cx="7449759" cy="336142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Diagram 1">
            <a:extLst>
              <a:ext uri="{FF2B5EF4-FFF2-40B4-BE49-F238E27FC236}">
                <a16:creationId xmlns:a16="http://schemas.microsoft.com/office/drawing/2014/main" id="{ED4C93BA-A144-4630-A037-CF3F4CBF144C}"/>
              </a:ext>
            </a:extLst>
          </p:cNvPr>
          <p:cNvGraphicFramePr/>
          <p:nvPr>
            <p:extLst>
              <p:ext uri="{D42A27DB-BD31-4B8C-83A1-F6EECF244321}">
                <p14:modId xmlns:p14="http://schemas.microsoft.com/office/powerpoint/2010/main" val="2932222490"/>
              </p:ext>
            </p:extLst>
          </p:nvPr>
        </p:nvGraphicFramePr>
        <p:xfrm>
          <a:off x="6545200" y="5356235"/>
          <a:ext cx="5800860" cy="22692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Rectangle 4">
            <a:extLst>
              <a:ext uri="{FF2B5EF4-FFF2-40B4-BE49-F238E27FC236}">
                <a16:creationId xmlns:a16="http://schemas.microsoft.com/office/drawing/2014/main" id="{3C7AAC68-CD27-48C1-ABC5-302DC7F1A735}"/>
              </a:ext>
            </a:extLst>
          </p:cNvPr>
          <p:cNvSpPr/>
          <p:nvPr/>
        </p:nvSpPr>
        <p:spPr>
          <a:xfrm>
            <a:off x="463210" y="375939"/>
            <a:ext cx="5301486" cy="507831"/>
          </a:xfrm>
          <a:prstGeom prst="rect">
            <a:avLst/>
          </a:prstGeom>
        </p:spPr>
        <p:txBody>
          <a:bodyPr wrap="square">
            <a:spAutoFit/>
          </a:bodyPr>
          <a:lstStyle/>
          <a:p>
            <a:r>
              <a:rPr lang="en-US" b="1" dirty="0"/>
              <a:t>Probability vs Statistics</a:t>
            </a:r>
          </a:p>
        </p:txBody>
      </p:sp>
      <p:pic>
        <p:nvPicPr>
          <p:cNvPr id="6" name="skillenza_logo_new (1).png" descr="skillenza_logo_new (1).png">
            <a:extLst>
              <a:ext uri="{FF2B5EF4-FFF2-40B4-BE49-F238E27FC236}">
                <a16:creationId xmlns:a16="http://schemas.microsoft.com/office/drawing/2014/main" id="{68CEF801-D7CA-4410-A4D8-ED6FFA3516C4}"/>
              </a:ext>
            </a:extLst>
          </p:cNvPr>
          <p:cNvPicPr>
            <a:picLocks noChangeAspect="1"/>
          </p:cNvPicPr>
          <p:nvPr/>
        </p:nvPicPr>
        <p:blipFill>
          <a:blip r:embed="rId9"/>
          <a:stretch>
            <a:fillRect/>
          </a:stretch>
        </p:blipFill>
        <p:spPr>
          <a:xfrm>
            <a:off x="9782878" y="69198"/>
            <a:ext cx="2540998" cy="1270499"/>
          </a:xfrm>
          <a:prstGeom prst="rect">
            <a:avLst/>
          </a:prstGeom>
          <a:ln w="12700">
            <a:miter lim="400000"/>
          </a:ln>
        </p:spPr>
      </p:pic>
    </p:spTree>
    <p:extLst>
      <p:ext uri="{BB962C8B-B14F-4D97-AF65-F5344CB8AC3E}">
        <p14:creationId xmlns:p14="http://schemas.microsoft.com/office/powerpoint/2010/main" val="14865382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451E1DA5-9C3C-49E3-BB1E-F5DD869D4FAE}"/>
              </a:ext>
            </a:extLst>
          </p:cNvPr>
          <p:cNvGraphicFramePr/>
          <p:nvPr>
            <p:extLst>
              <p:ext uri="{D42A27DB-BD31-4B8C-83A1-F6EECF244321}">
                <p14:modId xmlns:p14="http://schemas.microsoft.com/office/powerpoint/2010/main" val="2797624971"/>
              </p:ext>
            </p:extLst>
          </p:nvPr>
        </p:nvGraphicFramePr>
        <p:xfrm>
          <a:off x="4636788" y="3138098"/>
          <a:ext cx="7663773" cy="40993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 name="Group 6">
            <a:extLst>
              <a:ext uri="{FF2B5EF4-FFF2-40B4-BE49-F238E27FC236}">
                <a16:creationId xmlns:a16="http://schemas.microsoft.com/office/drawing/2014/main" id="{37D60E5A-9314-42AC-880E-F3E7A7DDC142}"/>
              </a:ext>
            </a:extLst>
          </p:cNvPr>
          <p:cNvGrpSpPr/>
          <p:nvPr/>
        </p:nvGrpSpPr>
        <p:grpSpPr>
          <a:xfrm>
            <a:off x="2435436" y="2345776"/>
            <a:ext cx="2746444" cy="1650804"/>
            <a:chOff x="6026983" y="2026308"/>
            <a:chExt cx="2574791" cy="1547629"/>
          </a:xfrm>
        </p:grpSpPr>
        <p:sp>
          <p:nvSpPr>
            <p:cNvPr id="8" name="Cloud 7">
              <a:extLst>
                <a:ext uri="{FF2B5EF4-FFF2-40B4-BE49-F238E27FC236}">
                  <a16:creationId xmlns:a16="http://schemas.microsoft.com/office/drawing/2014/main" id="{1CDA6835-BB82-42C9-80E7-D339F3C3E660}"/>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9" name="Oval 8">
              <a:extLst>
                <a:ext uri="{FF2B5EF4-FFF2-40B4-BE49-F238E27FC236}">
                  <a16:creationId xmlns:a16="http://schemas.microsoft.com/office/drawing/2014/main" id="{999238E3-1261-43D6-8894-42D22C2B011A}"/>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0" name="Oval 9">
              <a:extLst>
                <a:ext uri="{FF2B5EF4-FFF2-40B4-BE49-F238E27FC236}">
                  <a16:creationId xmlns:a16="http://schemas.microsoft.com/office/drawing/2014/main" id="{092AAED0-7A3A-468F-A724-2B035124174C}"/>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12" name="Picture 11">
            <a:extLst>
              <a:ext uri="{FF2B5EF4-FFF2-40B4-BE49-F238E27FC236}">
                <a16:creationId xmlns:a16="http://schemas.microsoft.com/office/drawing/2014/main" id="{32737EFB-8AD4-4B6B-8EBB-2A19FDA35219}"/>
              </a:ext>
            </a:extLst>
          </p:cNvPr>
          <p:cNvPicPr>
            <a:picLocks noChangeAspect="1"/>
          </p:cNvPicPr>
          <p:nvPr/>
        </p:nvPicPr>
        <p:blipFill>
          <a:blip r:embed="rId8"/>
          <a:stretch>
            <a:fillRect/>
          </a:stretch>
        </p:blipFill>
        <p:spPr>
          <a:xfrm>
            <a:off x="5181881" y="6420877"/>
            <a:ext cx="813888" cy="816557"/>
          </a:xfrm>
          <a:prstGeom prst="rect">
            <a:avLst/>
          </a:prstGeom>
        </p:spPr>
      </p:pic>
      <p:pic>
        <p:nvPicPr>
          <p:cNvPr id="2050" name="Picture 2" descr="Related image">
            <a:extLst>
              <a:ext uri="{FF2B5EF4-FFF2-40B4-BE49-F238E27FC236}">
                <a16:creationId xmlns:a16="http://schemas.microsoft.com/office/drawing/2014/main" id="{099F1B39-8E0D-430B-A951-379A4241B838}"/>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748740" y="6436364"/>
            <a:ext cx="1655152" cy="80106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head tail coin - event">
            <a:extLst>
              <a:ext uri="{FF2B5EF4-FFF2-40B4-BE49-F238E27FC236}">
                <a16:creationId xmlns:a16="http://schemas.microsoft.com/office/drawing/2014/main" id="{65B33FEE-A0FB-49FC-928C-77DD705B4AB8}"/>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821" t="10596"/>
          <a:stretch/>
        </p:blipFill>
        <p:spPr bwMode="auto">
          <a:xfrm>
            <a:off x="10923879" y="6366112"/>
            <a:ext cx="1376681" cy="926087"/>
          </a:xfrm>
          <a:prstGeom prst="rect">
            <a:avLst/>
          </a:prstGeom>
          <a:noFill/>
          <a:ln>
            <a:solidFill>
              <a:schemeClr val="bg2">
                <a:lumMod val="90000"/>
              </a:schemeClr>
            </a:solidFill>
          </a:ln>
          <a:extLst>
            <a:ext uri="{909E8E84-426E-40DD-AFC4-6F175D3DCCD1}">
              <a14:hiddenFill xmlns:a14="http://schemas.microsoft.com/office/drawing/2010/main">
                <a:solidFill>
                  <a:srgbClr val="FFFFFF"/>
                </a:solidFill>
              </a14:hiddenFill>
            </a:ext>
          </a:extLst>
        </p:spPr>
      </p:pic>
      <p:pic>
        <p:nvPicPr>
          <p:cNvPr id="2054" name="Picture 6" descr="Image result for coin flip gif">
            <a:extLst>
              <a:ext uri="{FF2B5EF4-FFF2-40B4-BE49-F238E27FC236}">
                <a16:creationId xmlns:a16="http://schemas.microsoft.com/office/drawing/2014/main" id="{728A3F51-5729-4408-A17D-DA46132CB741}"/>
              </a:ext>
            </a:extLst>
          </p:cNvPr>
          <p:cNvPicPr>
            <a:picLocks noChangeAspect="1" noChangeArrowheads="1" noCrop="1"/>
          </p:cNvPicPr>
          <p:nvPr/>
        </p:nvPicPr>
        <p:blipFill>
          <a:blip r:embed="rId11" cstate="print">
            <a:clrChange>
              <a:clrFrom>
                <a:srgbClr val="6ED0B1"/>
              </a:clrFrom>
              <a:clrTo>
                <a:srgbClr val="6ED0B1">
                  <a:alpha val="0"/>
                </a:srgbClr>
              </a:clrTo>
            </a:clrChange>
            <a:extLst>
              <a:ext uri="{28A0092B-C50C-407E-A947-70E740481C1C}">
                <a14:useLocalDpi xmlns:a14="http://schemas.microsoft.com/office/drawing/2010/main" val="0"/>
              </a:ext>
            </a:extLst>
          </a:blip>
          <a:srcRect/>
          <a:stretch>
            <a:fillRect/>
          </a:stretch>
        </p:blipFill>
        <p:spPr bwMode="auto">
          <a:xfrm>
            <a:off x="9154546" y="6420878"/>
            <a:ext cx="926087" cy="926087"/>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6160779F-CA5E-47C0-B7F2-174A51D2BD46}"/>
              </a:ext>
            </a:extLst>
          </p:cNvPr>
          <p:cNvSpPr/>
          <p:nvPr/>
        </p:nvSpPr>
        <p:spPr>
          <a:xfrm>
            <a:off x="463210" y="375939"/>
            <a:ext cx="5301486" cy="507831"/>
          </a:xfrm>
          <a:prstGeom prst="rect">
            <a:avLst/>
          </a:prstGeom>
        </p:spPr>
        <p:txBody>
          <a:bodyPr wrap="square">
            <a:spAutoFit/>
          </a:bodyPr>
          <a:lstStyle/>
          <a:p>
            <a:r>
              <a:rPr lang="en-US" b="1" dirty="0"/>
              <a:t>Probability Terminology</a:t>
            </a:r>
          </a:p>
        </p:txBody>
      </p:sp>
      <p:pic>
        <p:nvPicPr>
          <p:cNvPr id="14" name="skillenza_logo_new (1).png" descr="skillenza_logo_new (1).png">
            <a:extLst>
              <a:ext uri="{FF2B5EF4-FFF2-40B4-BE49-F238E27FC236}">
                <a16:creationId xmlns:a16="http://schemas.microsoft.com/office/drawing/2014/main" id="{78EFB706-BB84-4942-B794-9C7C1700E5DF}"/>
              </a:ext>
            </a:extLst>
          </p:cNvPr>
          <p:cNvPicPr>
            <a:picLocks noChangeAspect="1"/>
          </p:cNvPicPr>
          <p:nvPr/>
        </p:nvPicPr>
        <p:blipFill>
          <a:blip r:embed="rId12"/>
          <a:stretch>
            <a:fillRect/>
          </a:stretch>
        </p:blipFill>
        <p:spPr>
          <a:xfrm>
            <a:off x="9782878" y="69198"/>
            <a:ext cx="2540998" cy="1270499"/>
          </a:xfrm>
          <a:prstGeom prst="rect">
            <a:avLst/>
          </a:prstGeom>
          <a:ln w="12700">
            <a:miter lim="400000"/>
          </a:ln>
        </p:spPr>
      </p:pic>
      <p:pic>
        <p:nvPicPr>
          <p:cNvPr id="15" name="Picture 2" descr="Young man thinking Royalty Free Vector Image - VectorStock">
            <a:extLst>
              <a:ext uri="{FF2B5EF4-FFF2-40B4-BE49-F238E27FC236}">
                <a16:creationId xmlns:a16="http://schemas.microsoft.com/office/drawing/2014/main" id="{92EB8B66-4658-4006-B579-AE53D6D015A9}"/>
              </a:ext>
            </a:extLst>
          </p:cNvPr>
          <p:cNvPicPr>
            <a:picLocks noChangeAspect="1" noChangeArrowheads="1"/>
          </p:cNvPicPr>
          <p:nvPr/>
        </p:nvPicPr>
        <p:blipFill rotWithShape="1">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89B48B7B-6562-41C9-8B32-EE82EBB9860A}"/>
              </a:ext>
            </a:extLst>
          </p:cNvPr>
          <p:cNvSpPr/>
          <p:nvPr/>
        </p:nvSpPr>
        <p:spPr>
          <a:xfrm>
            <a:off x="3222617" y="2789970"/>
            <a:ext cx="1664609" cy="646331"/>
          </a:xfrm>
          <a:prstGeom prst="rect">
            <a:avLst/>
          </a:prstGeom>
        </p:spPr>
        <p:txBody>
          <a:bodyPr wrap="square">
            <a:spAutoFit/>
          </a:bodyPr>
          <a:lstStyle/>
          <a:p>
            <a:pPr lvl="0" algn="ctr"/>
            <a:r>
              <a:rPr lang="en-US" sz="2000" b="1" dirty="0">
                <a:solidFill>
                  <a:schemeClr val="tx1"/>
                </a:solidFill>
              </a:rPr>
              <a:t>Probability Key Terms</a:t>
            </a:r>
          </a:p>
        </p:txBody>
      </p:sp>
    </p:spTree>
    <p:extLst>
      <p:ext uri="{BB962C8B-B14F-4D97-AF65-F5344CB8AC3E}">
        <p14:creationId xmlns:p14="http://schemas.microsoft.com/office/powerpoint/2010/main" val="3132989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graphicEl>
                                              <a:dgm id="{2F293970-8C2F-400D-B4C3-7C056ACA6D84}"/>
                                            </p:graphicEl>
                                          </p:spTgt>
                                        </p:tgtEl>
                                        <p:attrNameLst>
                                          <p:attrName>style.visibility</p:attrName>
                                        </p:attrNameLst>
                                      </p:cBhvr>
                                      <p:to>
                                        <p:strVal val="visible"/>
                                      </p:to>
                                    </p:set>
                                    <p:animEffect transition="in" filter="fade">
                                      <p:cBhvr>
                                        <p:cTn id="7" dur="500"/>
                                        <p:tgtEl>
                                          <p:spTgt spid="6">
                                            <p:graphicEl>
                                              <a:dgm id="{2F293970-8C2F-400D-B4C3-7C056ACA6D84}"/>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323AD77C-08FD-40EF-9ABA-40A4BCD458CB}"/>
                                            </p:graphicEl>
                                          </p:spTgt>
                                        </p:tgtEl>
                                        <p:attrNameLst>
                                          <p:attrName>style.visibility</p:attrName>
                                        </p:attrNameLst>
                                      </p:cBhvr>
                                      <p:to>
                                        <p:strVal val="visible"/>
                                      </p:to>
                                    </p:set>
                                    <p:animEffect transition="in" filter="fade">
                                      <p:cBhvr>
                                        <p:cTn id="12" dur="500"/>
                                        <p:tgtEl>
                                          <p:spTgt spid="6">
                                            <p:graphicEl>
                                              <a:dgm id="{323AD77C-08FD-40EF-9ABA-40A4BCD458CB}"/>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graphicEl>
                                              <a:dgm id="{F1D2D9C4-391E-448E-A25A-C8B0AC676BEA}"/>
                                            </p:graphicEl>
                                          </p:spTgt>
                                        </p:tgtEl>
                                        <p:attrNameLst>
                                          <p:attrName>style.visibility</p:attrName>
                                        </p:attrNameLst>
                                      </p:cBhvr>
                                      <p:to>
                                        <p:strVal val="visible"/>
                                      </p:to>
                                    </p:set>
                                    <p:animEffect transition="in" filter="fade">
                                      <p:cBhvr>
                                        <p:cTn id="15" dur="500"/>
                                        <p:tgtEl>
                                          <p:spTgt spid="6">
                                            <p:graphicEl>
                                              <a:dgm id="{F1D2D9C4-391E-448E-A25A-C8B0AC676BEA}"/>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graphicEl>
                                              <a:dgm id="{6051C7EC-7DC3-4892-82F9-F9D2CA220266}"/>
                                            </p:graphicEl>
                                          </p:spTgt>
                                        </p:tgtEl>
                                        <p:attrNameLst>
                                          <p:attrName>style.visibility</p:attrName>
                                        </p:attrNameLst>
                                      </p:cBhvr>
                                      <p:to>
                                        <p:strVal val="visible"/>
                                      </p:to>
                                    </p:set>
                                    <p:animEffect transition="in" filter="fade">
                                      <p:cBhvr>
                                        <p:cTn id="25" dur="500"/>
                                        <p:tgtEl>
                                          <p:spTgt spid="6">
                                            <p:graphicEl>
                                              <a:dgm id="{6051C7EC-7DC3-4892-82F9-F9D2CA220266}"/>
                                            </p:graphic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graphicEl>
                                              <a:dgm id="{E88E326F-C389-4736-A8F4-B5A8043BA227}"/>
                                            </p:graphicEl>
                                          </p:spTgt>
                                        </p:tgtEl>
                                        <p:attrNameLst>
                                          <p:attrName>style.visibility</p:attrName>
                                        </p:attrNameLst>
                                      </p:cBhvr>
                                      <p:to>
                                        <p:strVal val="visible"/>
                                      </p:to>
                                    </p:set>
                                    <p:animEffect transition="in" filter="fade">
                                      <p:cBhvr>
                                        <p:cTn id="30" dur="500"/>
                                        <p:tgtEl>
                                          <p:spTgt spid="6">
                                            <p:graphicEl>
                                              <a:dgm id="{E88E326F-C389-4736-A8F4-B5A8043BA227}"/>
                                            </p:graphic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graphicEl>
                                              <a:dgm id="{6BAA31DD-DB2A-4CE2-AED7-1B2014C42835}"/>
                                            </p:graphicEl>
                                          </p:spTgt>
                                        </p:tgtEl>
                                        <p:attrNameLst>
                                          <p:attrName>style.visibility</p:attrName>
                                        </p:attrNameLst>
                                      </p:cBhvr>
                                      <p:to>
                                        <p:strVal val="visible"/>
                                      </p:to>
                                    </p:set>
                                    <p:animEffect transition="in" filter="fade">
                                      <p:cBhvr>
                                        <p:cTn id="33" dur="500"/>
                                        <p:tgtEl>
                                          <p:spTgt spid="6">
                                            <p:graphicEl>
                                              <a:dgm id="{6BAA31DD-DB2A-4CE2-AED7-1B2014C42835}"/>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2050"/>
                                        </p:tgtEl>
                                        <p:attrNameLst>
                                          <p:attrName>style.visibility</p:attrName>
                                        </p:attrNameLst>
                                      </p:cBhvr>
                                      <p:to>
                                        <p:strVal val="visible"/>
                                      </p:to>
                                    </p:set>
                                    <p:animEffect transition="in" filter="fade">
                                      <p:cBhvr>
                                        <p:cTn id="38" dur="500"/>
                                        <p:tgtEl>
                                          <p:spTgt spid="205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graphicEl>
                                              <a:dgm id="{B505C02A-AE3D-4109-8ED8-80C3EA4D3A34}"/>
                                            </p:graphicEl>
                                          </p:spTgt>
                                        </p:tgtEl>
                                        <p:attrNameLst>
                                          <p:attrName>style.visibility</p:attrName>
                                        </p:attrNameLst>
                                      </p:cBhvr>
                                      <p:to>
                                        <p:strVal val="visible"/>
                                      </p:to>
                                    </p:set>
                                    <p:animEffect transition="in" filter="fade">
                                      <p:cBhvr>
                                        <p:cTn id="43" dur="500"/>
                                        <p:tgtEl>
                                          <p:spTgt spid="6">
                                            <p:graphicEl>
                                              <a:dgm id="{B505C02A-AE3D-4109-8ED8-80C3EA4D3A34}"/>
                                            </p:graphic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graphicEl>
                                              <a:dgm id="{1C61979C-ED37-4FC4-AF75-60A69540863F}"/>
                                            </p:graphicEl>
                                          </p:spTgt>
                                        </p:tgtEl>
                                        <p:attrNameLst>
                                          <p:attrName>style.visibility</p:attrName>
                                        </p:attrNameLst>
                                      </p:cBhvr>
                                      <p:to>
                                        <p:strVal val="visible"/>
                                      </p:to>
                                    </p:set>
                                    <p:animEffect transition="in" filter="fade">
                                      <p:cBhvr>
                                        <p:cTn id="48" dur="500"/>
                                        <p:tgtEl>
                                          <p:spTgt spid="6">
                                            <p:graphicEl>
                                              <a:dgm id="{1C61979C-ED37-4FC4-AF75-60A69540863F}"/>
                                            </p:graphic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graphicEl>
                                              <a:dgm id="{FCC42284-AD6E-4504-91A4-308E00C108CB}"/>
                                            </p:graphicEl>
                                          </p:spTgt>
                                        </p:tgtEl>
                                        <p:attrNameLst>
                                          <p:attrName>style.visibility</p:attrName>
                                        </p:attrNameLst>
                                      </p:cBhvr>
                                      <p:to>
                                        <p:strVal val="visible"/>
                                      </p:to>
                                    </p:set>
                                    <p:animEffect transition="in" filter="fade">
                                      <p:cBhvr>
                                        <p:cTn id="51" dur="500"/>
                                        <p:tgtEl>
                                          <p:spTgt spid="6">
                                            <p:graphicEl>
                                              <a:dgm id="{FCC42284-AD6E-4504-91A4-308E00C108CB}"/>
                                            </p:graphic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054"/>
                                        </p:tgtEl>
                                        <p:attrNameLst>
                                          <p:attrName>style.visibility</p:attrName>
                                        </p:attrNameLst>
                                      </p:cBhvr>
                                      <p:to>
                                        <p:strVal val="visible"/>
                                      </p:to>
                                    </p:set>
                                    <p:animEffect transition="in" filter="fade">
                                      <p:cBhvr>
                                        <p:cTn id="56" dur="500"/>
                                        <p:tgtEl>
                                          <p:spTgt spid="2054"/>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graphicEl>
                                              <a:dgm id="{A65752C2-8CC7-48FC-A03A-0DD9905763AD}"/>
                                            </p:graphicEl>
                                          </p:spTgt>
                                        </p:tgtEl>
                                        <p:attrNameLst>
                                          <p:attrName>style.visibility</p:attrName>
                                        </p:attrNameLst>
                                      </p:cBhvr>
                                      <p:to>
                                        <p:strVal val="visible"/>
                                      </p:to>
                                    </p:set>
                                    <p:animEffect transition="in" filter="fade">
                                      <p:cBhvr>
                                        <p:cTn id="61" dur="500"/>
                                        <p:tgtEl>
                                          <p:spTgt spid="6">
                                            <p:graphicEl>
                                              <a:dgm id="{A65752C2-8CC7-48FC-A03A-0DD9905763AD}"/>
                                            </p:graphic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graphicEl>
                                              <a:dgm id="{6A6509D2-95EE-4FBB-9820-AD43E44AC3E7}"/>
                                            </p:graphicEl>
                                          </p:spTgt>
                                        </p:tgtEl>
                                        <p:attrNameLst>
                                          <p:attrName>style.visibility</p:attrName>
                                        </p:attrNameLst>
                                      </p:cBhvr>
                                      <p:to>
                                        <p:strVal val="visible"/>
                                      </p:to>
                                    </p:set>
                                    <p:animEffect transition="in" filter="fade">
                                      <p:cBhvr>
                                        <p:cTn id="66" dur="500"/>
                                        <p:tgtEl>
                                          <p:spTgt spid="6">
                                            <p:graphicEl>
                                              <a:dgm id="{6A6509D2-95EE-4FBB-9820-AD43E44AC3E7}"/>
                                            </p:graphicEl>
                                          </p:spTgt>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6">
                                            <p:graphicEl>
                                              <a:dgm id="{7A96903D-D5A8-46F5-8333-19DF4D17400D}"/>
                                            </p:graphicEl>
                                          </p:spTgt>
                                        </p:tgtEl>
                                        <p:attrNameLst>
                                          <p:attrName>style.visibility</p:attrName>
                                        </p:attrNameLst>
                                      </p:cBhvr>
                                      <p:to>
                                        <p:strVal val="visible"/>
                                      </p:to>
                                    </p:set>
                                    <p:animEffect transition="in" filter="fade">
                                      <p:cBhvr>
                                        <p:cTn id="69" dur="500"/>
                                        <p:tgtEl>
                                          <p:spTgt spid="6">
                                            <p:graphicEl>
                                              <a:dgm id="{7A96903D-D5A8-46F5-8333-19DF4D17400D}"/>
                                            </p:graphic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2052"/>
                                        </p:tgtEl>
                                        <p:attrNameLst>
                                          <p:attrName>style.visibility</p:attrName>
                                        </p:attrNameLst>
                                      </p:cBhvr>
                                      <p:to>
                                        <p:strVal val="visible"/>
                                      </p:to>
                                    </p:set>
                                    <p:animEffect transition="in" filter="fade">
                                      <p:cBhvr>
                                        <p:cTn id="74"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ADB1C95-05FA-418A-AF88-7A0E1021DB61}"/>
              </a:ext>
            </a:extLst>
          </p:cNvPr>
          <p:cNvGrpSpPr/>
          <p:nvPr/>
        </p:nvGrpSpPr>
        <p:grpSpPr>
          <a:xfrm>
            <a:off x="2435435" y="2345776"/>
            <a:ext cx="3654473" cy="1650804"/>
            <a:chOff x="6026983" y="2026308"/>
            <a:chExt cx="2574791" cy="1547629"/>
          </a:xfrm>
        </p:grpSpPr>
        <p:sp>
          <p:nvSpPr>
            <p:cNvPr id="4" name="Cloud 3">
              <a:extLst>
                <a:ext uri="{FF2B5EF4-FFF2-40B4-BE49-F238E27FC236}">
                  <a16:creationId xmlns:a16="http://schemas.microsoft.com/office/drawing/2014/main" id="{9FEB7EFC-26D1-4C42-BECF-D05D75E94813}"/>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5" name="Oval 4">
              <a:extLst>
                <a:ext uri="{FF2B5EF4-FFF2-40B4-BE49-F238E27FC236}">
                  <a16:creationId xmlns:a16="http://schemas.microsoft.com/office/drawing/2014/main" id="{F1B4F59E-F91D-4690-BEA1-14327B4C6F8E}"/>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6" name="Oval 5">
              <a:extLst>
                <a:ext uri="{FF2B5EF4-FFF2-40B4-BE49-F238E27FC236}">
                  <a16:creationId xmlns:a16="http://schemas.microsoft.com/office/drawing/2014/main" id="{7BA8FB75-15C3-4E1B-B847-FCBD9E7C66F0}"/>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8" name="Google Shape;480;p41">
            <a:extLst>
              <a:ext uri="{FF2B5EF4-FFF2-40B4-BE49-F238E27FC236}">
                <a16:creationId xmlns:a16="http://schemas.microsoft.com/office/drawing/2014/main" id="{3F3F4ED0-9613-40CC-A562-716D04CF0B82}"/>
              </a:ext>
            </a:extLst>
          </p:cNvPr>
          <p:cNvPicPr preferRelativeResize="0"/>
          <p:nvPr/>
        </p:nvPicPr>
        <p:blipFill rotWithShape="1">
          <a:blip r:embed="rId3">
            <a:clrChange>
              <a:clrFrom>
                <a:srgbClr val="FFFFFF"/>
              </a:clrFrom>
              <a:clrTo>
                <a:srgbClr val="FFFFFF">
                  <a:alpha val="0"/>
                </a:srgbClr>
              </a:clrTo>
            </a:clrChange>
            <a:alphaModFix/>
          </a:blip>
          <a:srcRect r="66100"/>
          <a:stretch/>
        </p:blipFill>
        <p:spPr>
          <a:xfrm>
            <a:off x="5654001" y="3741557"/>
            <a:ext cx="2023750" cy="1722252"/>
          </a:xfrm>
          <a:prstGeom prst="rect">
            <a:avLst/>
          </a:prstGeom>
          <a:noFill/>
          <a:ln>
            <a:noFill/>
          </a:ln>
        </p:spPr>
      </p:pic>
      <p:pic>
        <p:nvPicPr>
          <p:cNvPr id="9" name="Google Shape;480;p41">
            <a:extLst>
              <a:ext uri="{FF2B5EF4-FFF2-40B4-BE49-F238E27FC236}">
                <a16:creationId xmlns:a16="http://schemas.microsoft.com/office/drawing/2014/main" id="{6D417348-4771-42E9-8959-2F4ABA30E9DD}"/>
              </a:ext>
            </a:extLst>
          </p:cNvPr>
          <p:cNvPicPr preferRelativeResize="0"/>
          <p:nvPr/>
        </p:nvPicPr>
        <p:blipFill rotWithShape="1">
          <a:blip r:embed="rId3">
            <a:clrChange>
              <a:clrFrom>
                <a:srgbClr val="FFFFFF"/>
              </a:clrFrom>
              <a:clrTo>
                <a:srgbClr val="FFFFFF">
                  <a:alpha val="0"/>
                </a:srgbClr>
              </a:clrTo>
            </a:clrChange>
            <a:alphaModFix/>
          </a:blip>
          <a:srcRect l="33459" r="32797"/>
          <a:stretch/>
        </p:blipFill>
        <p:spPr>
          <a:xfrm>
            <a:off x="9369583" y="3741557"/>
            <a:ext cx="2023750" cy="1722252"/>
          </a:xfrm>
          <a:prstGeom prst="rect">
            <a:avLst/>
          </a:prstGeom>
          <a:noFill/>
          <a:ln>
            <a:noFill/>
          </a:ln>
        </p:spPr>
      </p:pic>
      <p:pic>
        <p:nvPicPr>
          <p:cNvPr id="10" name="Google Shape;480;p41">
            <a:extLst>
              <a:ext uri="{FF2B5EF4-FFF2-40B4-BE49-F238E27FC236}">
                <a16:creationId xmlns:a16="http://schemas.microsoft.com/office/drawing/2014/main" id="{CCC3DFEF-1641-454A-A249-885531F1EC1F}"/>
              </a:ext>
            </a:extLst>
          </p:cNvPr>
          <p:cNvPicPr preferRelativeResize="0"/>
          <p:nvPr/>
        </p:nvPicPr>
        <p:blipFill rotWithShape="1">
          <a:blip r:embed="rId3">
            <a:clrChange>
              <a:clrFrom>
                <a:srgbClr val="FFFFFF"/>
              </a:clrFrom>
              <a:clrTo>
                <a:srgbClr val="FFFFFF">
                  <a:alpha val="0"/>
                </a:srgbClr>
              </a:clrTo>
            </a:clrChange>
            <a:alphaModFix/>
          </a:blip>
          <a:srcRect l="66762"/>
          <a:stretch/>
        </p:blipFill>
        <p:spPr>
          <a:xfrm>
            <a:off x="5654001" y="6033731"/>
            <a:ext cx="2023750" cy="1722252"/>
          </a:xfrm>
          <a:prstGeom prst="rect">
            <a:avLst/>
          </a:prstGeom>
          <a:noFill/>
          <a:ln>
            <a:noFill/>
          </a:ln>
        </p:spPr>
      </p:pic>
      <p:pic>
        <p:nvPicPr>
          <p:cNvPr id="11" name="Google Shape;487;p42">
            <a:extLst>
              <a:ext uri="{FF2B5EF4-FFF2-40B4-BE49-F238E27FC236}">
                <a16:creationId xmlns:a16="http://schemas.microsoft.com/office/drawing/2014/main" id="{4D735DE6-B2ED-461B-B629-203E9C68E6D0}"/>
              </a:ext>
            </a:extLst>
          </p:cNvPr>
          <p:cNvPicPr preferRelativeResize="0"/>
          <p:nvPr/>
        </p:nvPicPr>
        <p:blipFill>
          <a:blip r:embed="rId4">
            <a:clrChange>
              <a:clrFrom>
                <a:srgbClr val="FFFFFF"/>
              </a:clrFrom>
              <a:clrTo>
                <a:srgbClr val="FFFFFF">
                  <a:alpha val="0"/>
                </a:srgbClr>
              </a:clrTo>
            </a:clrChange>
            <a:alphaModFix/>
          </a:blip>
          <a:stretch>
            <a:fillRect/>
          </a:stretch>
        </p:blipFill>
        <p:spPr>
          <a:xfrm>
            <a:off x="8077806" y="6033730"/>
            <a:ext cx="4215052" cy="1650803"/>
          </a:xfrm>
          <a:prstGeom prst="rect">
            <a:avLst/>
          </a:prstGeom>
          <a:noFill/>
          <a:ln>
            <a:noFill/>
          </a:ln>
        </p:spPr>
      </p:pic>
      <p:sp>
        <p:nvSpPr>
          <p:cNvPr id="12" name="Rectangle 11">
            <a:extLst>
              <a:ext uri="{FF2B5EF4-FFF2-40B4-BE49-F238E27FC236}">
                <a16:creationId xmlns:a16="http://schemas.microsoft.com/office/drawing/2014/main" id="{D71FC6CA-A590-44F4-98EE-834C28DF784F}"/>
              </a:ext>
            </a:extLst>
          </p:cNvPr>
          <p:cNvSpPr/>
          <p:nvPr/>
        </p:nvSpPr>
        <p:spPr>
          <a:xfrm>
            <a:off x="463210" y="375939"/>
            <a:ext cx="5301486" cy="507831"/>
          </a:xfrm>
          <a:prstGeom prst="rect">
            <a:avLst/>
          </a:prstGeom>
        </p:spPr>
        <p:txBody>
          <a:bodyPr wrap="square">
            <a:spAutoFit/>
          </a:bodyPr>
          <a:lstStyle/>
          <a:p>
            <a:r>
              <a:rPr lang="en-US" b="1" dirty="0"/>
              <a:t>Probability Rules</a:t>
            </a:r>
          </a:p>
        </p:txBody>
      </p:sp>
      <p:pic>
        <p:nvPicPr>
          <p:cNvPr id="13" name="skillenza_logo_new (1).png" descr="skillenza_logo_new (1).png">
            <a:extLst>
              <a:ext uri="{FF2B5EF4-FFF2-40B4-BE49-F238E27FC236}">
                <a16:creationId xmlns:a16="http://schemas.microsoft.com/office/drawing/2014/main" id="{AB336A3D-3484-47FB-ACD6-4748B1CE2FD9}"/>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pic>
        <p:nvPicPr>
          <p:cNvPr id="14" name="Picture 2" descr="Young man thinking Royalty Free Vector Image - VectorStock">
            <a:extLst>
              <a:ext uri="{FF2B5EF4-FFF2-40B4-BE49-F238E27FC236}">
                <a16:creationId xmlns:a16="http://schemas.microsoft.com/office/drawing/2014/main" id="{69A7BC10-105E-4D36-BB2E-C4A08A00BC94}"/>
              </a:ext>
            </a:extLst>
          </p:cNvPr>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5D8F5E32-5170-4B99-8A3F-5F338A96157A}"/>
              </a:ext>
            </a:extLst>
          </p:cNvPr>
          <p:cNvSpPr/>
          <p:nvPr/>
        </p:nvSpPr>
        <p:spPr>
          <a:xfrm>
            <a:off x="3095235" y="2810265"/>
            <a:ext cx="2994674" cy="646331"/>
          </a:xfrm>
          <a:prstGeom prst="rect">
            <a:avLst/>
          </a:prstGeom>
        </p:spPr>
        <p:txBody>
          <a:bodyPr wrap="square">
            <a:spAutoFit/>
          </a:bodyPr>
          <a:lstStyle/>
          <a:p>
            <a:pPr lvl="0" algn="ctr"/>
            <a:r>
              <a:rPr lang="en-US" sz="2000" b="1" dirty="0">
                <a:solidFill>
                  <a:schemeClr val="tx1"/>
                </a:solidFill>
              </a:rPr>
              <a:t>Which Probability Rules are important?</a:t>
            </a:r>
          </a:p>
        </p:txBody>
      </p:sp>
    </p:spTree>
    <p:extLst>
      <p:ext uri="{BB962C8B-B14F-4D97-AF65-F5344CB8AC3E}">
        <p14:creationId xmlns:p14="http://schemas.microsoft.com/office/powerpoint/2010/main" val="2955120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ADB1C95-05FA-418A-AF88-7A0E1021DB61}"/>
              </a:ext>
            </a:extLst>
          </p:cNvPr>
          <p:cNvGrpSpPr/>
          <p:nvPr/>
        </p:nvGrpSpPr>
        <p:grpSpPr>
          <a:xfrm>
            <a:off x="2435436" y="2345776"/>
            <a:ext cx="2746444" cy="1650804"/>
            <a:chOff x="6026983" y="2026308"/>
            <a:chExt cx="2574791" cy="1547629"/>
          </a:xfrm>
        </p:grpSpPr>
        <p:sp>
          <p:nvSpPr>
            <p:cNvPr id="4" name="Cloud 3">
              <a:extLst>
                <a:ext uri="{FF2B5EF4-FFF2-40B4-BE49-F238E27FC236}">
                  <a16:creationId xmlns:a16="http://schemas.microsoft.com/office/drawing/2014/main" id="{9FEB7EFC-26D1-4C42-BECF-D05D75E94813}"/>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5" name="Oval 4">
              <a:extLst>
                <a:ext uri="{FF2B5EF4-FFF2-40B4-BE49-F238E27FC236}">
                  <a16:creationId xmlns:a16="http://schemas.microsoft.com/office/drawing/2014/main" id="{F1B4F59E-F91D-4690-BEA1-14327B4C6F8E}"/>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6" name="Oval 5">
              <a:extLst>
                <a:ext uri="{FF2B5EF4-FFF2-40B4-BE49-F238E27FC236}">
                  <a16:creationId xmlns:a16="http://schemas.microsoft.com/office/drawing/2014/main" id="{7BA8FB75-15C3-4E1B-B847-FCBD9E7C66F0}"/>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12" name="Rectangle 11">
            <a:extLst>
              <a:ext uri="{FF2B5EF4-FFF2-40B4-BE49-F238E27FC236}">
                <a16:creationId xmlns:a16="http://schemas.microsoft.com/office/drawing/2014/main" id="{7157F36E-4124-40B0-9B81-6EBE7280DF9F}"/>
              </a:ext>
            </a:extLst>
          </p:cNvPr>
          <p:cNvSpPr/>
          <p:nvPr/>
        </p:nvSpPr>
        <p:spPr>
          <a:xfrm>
            <a:off x="6502400" y="3922960"/>
            <a:ext cx="5286713" cy="646331"/>
          </a:xfrm>
          <a:prstGeom prst="rect">
            <a:avLst/>
          </a:prstGeom>
          <a:ln>
            <a:solidFill>
              <a:schemeClr val="bg2">
                <a:lumMod val="90000"/>
              </a:schemeClr>
            </a:solidFill>
          </a:ln>
        </p:spPr>
        <p:txBody>
          <a:bodyPr wrap="square">
            <a:spAutoFit/>
          </a:bodyPr>
          <a:lstStyle/>
          <a:p>
            <a:pPr algn="ctr">
              <a:spcAft>
                <a:spcPts val="2275"/>
              </a:spcAft>
            </a:pPr>
            <a:r>
              <a:rPr lang="en" sz="2000" dirty="0">
                <a:cs typeface="Calibri"/>
                <a:sym typeface="Calibri"/>
              </a:rPr>
              <a:t>Outcome of event B is not dependent on the outcome of event A.</a:t>
            </a:r>
            <a:endParaRPr lang="en-US" sz="2000" dirty="0">
              <a:cs typeface="Calibri"/>
            </a:endParaRPr>
          </a:p>
        </p:txBody>
      </p:sp>
      <p:sp>
        <p:nvSpPr>
          <p:cNvPr id="13" name="Rectangle 12">
            <a:extLst>
              <a:ext uri="{FF2B5EF4-FFF2-40B4-BE49-F238E27FC236}">
                <a16:creationId xmlns:a16="http://schemas.microsoft.com/office/drawing/2014/main" id="{51CC578C-9374-48B4-9EEC-0A9DCFF15509}"/>
              </a:ext>
            </a:extLst>
          </p:cNvPr>
          <p:cNvSpPr/>
          <p:nvPr/>
        </p:nvSpPr>
        <p:spPr>
          <a:xfrm>
            <a:off x="7326036" y="4794077"/>
            <a:ext cx="3456264" cy="369332"/>
          </a:xfrm>
          <a:prstGeom prst="rect">
            <a:avLst/>
          </a:prstGeom>
          <a:ln>
            <a:solidFill>
              <a:schemeClr val="bg2">
                <a:lumMod val="90000"/>
              </a:schemeClr>
            </a:solidFill>
          </a:ln>
        </p:spPr>
        <p:txBody>
          <a:bodyPr wrap="square">
            <a:spAutoFit/>
          </a:bodyPr>
          <a:lstStyle/>
          <a:p>
            <a:pPr algn="ctr">
              <a:spcAft>
                <a:spcPts val="2275"/>
              </a:spcAft>
            </a:pPr>
            <a:r>
              <a:rPr lang="en-US" sz="2000" b="1" dirty="0">
                <a:cs typeface="Calibri"/>
                <a:sym typeface="Calibri"/>
              </a:rPr>
              <a:t>P(A and B) = P(A) * P(B)</a:t>
            </a:r>
          </a:p>
        </p:txBody>
      </p:sp>
      <p:pic>
        <p:nvPicPr>
          <p:cNvPr id="1028" name="Picture 4" descr="Image result for rolling a dice -2">
            <a:extLst>
              <a:ext uri="{FF2B5EF4-FFF2-40B4-BE49-F238E27FC236}">
                <a16:creationId xmlns:a16="http://schemas.microsoft.com/office/drawing/2014/main" id="{2CE8B134-2F50-4BA9-9C0F-2F3E265F1CC5}"/>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868322" y="5502346"/>
            <a:ext cx="2554868" cy="2189887"/>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4C376185-872D-416E-ACB2-74743691599D}"/>
              </a:ext>
            </a:extLst>
          </p:cNvPr>
          <p:cNvSpPr/>
          <p:nvPr/>
        </p:nvSpPr>
        <p:spPr>
          <a:xfrm>
            <a:off x="463210" y="375939"/>
            <a:ext cx="5301486" cy="507831"/>
          </a:xfrm>
          <a:prstGeom prst="rect">
            <a:avLst/>
          </a:prstGeom>
        </p:spPr>
        <p:txBody>
          <a:bodyPr wrap="square">
            <a:spAutoFit/>
          </a:bodyPr>
          <a:lstStyle/>
          <a:p>
            <a:r>
              <a:rPr lang="en-US" b="1" dirty="0"/>
              <a:t>Probability Rules</a:t>
            </a:r>
          </a:p>
        </p:txBody>
      </p:sp>
      <p:pic>
        <p:nvPicPr>
          <p:cNvPr id="14" name="skillenza_logo_new (1).png" descr="skillenza_logo_new (1).png">
            <a:extLst>
              <a:ext uri="{FF2B5EF4-FFF2-40B4-BE49-F238E27FC236}">
                <a16:creationId xmlns:a16="http://schemas.microsoft.com/office/drawing/2014/main" id="{BA89BD50-0BB2-4AED-BFAB-1E59B3FDF44F}"/>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15" name="Picture 2" descr="Young man thinking Royalty Free Vector Image - VectorStock">
            <a:extLst>
              <a:ext uri="{FF2B5EF4-FFF2-40B4-BE49-F238E27FC236}">
                <a16:creationId xmlns:a16="http://schemas.microsoft.com/office/drawing/2014/main" id="{12EE14FB-C8AB-4DE6-81F7-C904F55AC6E6}"/>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929A6CB4-CCC0-461D-9AC3-363E8E48D592}"/>
              </a:ext>
            </a:extLst>
          </p:cNvPr>
          <p:cNvSpPr/>
          <p:nvPr/>
        </p:nvSpPr>
        <p:spPr>
          <a:xfrm>
            <a:off x="3085732" y="2710444"/>
            <a:ext cx="1829883" cy="923330"/>
          </a:xfrm>
          <a:prstGeom prst="rect">
            <a:avLst/>
          </a:prstGeom>
        </p:spPr>
        <p:txBody>
          <a:bodyPr wrap="square">
            <a:spAutoFit/>
          </a:bodyPr>
          <a:lstStyle/>
          <a:p>
            <a:pPr lvl="0" algn="ctr"/>
            <a:r>
              <a:rPr lang="en-US" sz="2000" b="1" dirty="0">
                <a:solidFill>
                  <a:schemeClr val="tx1"/>
                </a:solidFill>
              </a:rPr>
              <a:t>What are Independent Events?</a:t>
            </a:r>
          </a:p>
        </p:txBody>
      </p:sp>
    </p:spTree>
    <p:extLst>
      <p:ext uri="{BB962C8B-B14F-4D97-AF65-F5344CB8AC3E}">
        <p14:creationId xmlns:p14="http://schemas.microsoft.com/office/powerpoint/2010/main" val="344103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8"/>
                                        </p:tgtEl>
                                        <p:attrNameLst>
                                          <p:attrName>style.visibility</p:attrName>
                                        </p:attrNameLst>
                                      </p:cBhvr>
                                      <p:to>
                                        <p:strVal val="visible"/>
                                      </p:to>
                                    </p:set>
                                    <p:animEffect transition="in" filter="fade">
                                      <p:cBhvr>
                                        <p:cTn id="17"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ADB1C95-05FA-418A-AF88-7A0E1021DB61}"/>
              </a:ext>
            </a:extLst>
          </p:cNvPr>
          <p:cNvGrpSpPr/>
          <p:nvPr/>
        </p:nvGrpSpPr>
        <p:grpSpPr>
          <a:xfrm>
            <a:off x="2435436" y="2345776"/>
            <a:ext cx="2746444" cy="1650804"/>
            <a:chOff x="6026983" y="2026308"/>
            <a:chExt cx="2574791" cy="1547629"/>
          </a:xfrm>
        </p:grpSpPr>
        <p:sp>
          <p:nvSpPr>
            <p:cNvPr id="4" name="Cloud 3">
              <a:extLst>
                <a:ext uri="{FF2B5EF4-FFF2-40B4-BE49-F238E27FC236}">
                  <a16:creationId xmlns:a16="http://schemas.microsoft.com/office/drawing/2014/main" id="{9FEB7EFC-26D1-4C42-BECF-D05D75E94813}"/>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5" name="Oval 4">
              <a:extLst>
                <a:ext uri="{FF2B5EF4-FFF2-40B4-BE49-F238E27FC236}">
                  <a16:creationId xmlns:a16="http://schemas.microsoft.com/office/drawing/2014/main" id="{F1B4F59E-F91D-4690-BEA1-14327B4C6F8E}"/>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6" name="Oval 5">
              <a:extLst>
                <a:ext uri="{FF2B5EF4-FFF2-40B4-BE49-F238E27FC236}">
                  <a16:creationId xmlns:a16="http://schemas.microsoft.com/office/drawing/2014/main" id="{7BA8FB75-15C3-4E1B-B847-FCBD9E7C66F0}"/>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9" name="Rectangle 8">
            <a:extLst>
              <a:ext uri="{FF2B5EF4-FFF2-40B4-BE49-F238E27FC236}">
                <a16:creationId xmlns:a16="http://schemas.microsoft.com/office/drawing/2014/main" id="{700D3CD3-DAD7-4524-A2D2-ED0918297AAB}"/>
              </a:ext>
            </a:extLst>
          </p:cNvPr>
          <p:cNvSpPr/>
          <p:nvPr/>
        </p:nvSpPr>
        <p:spPr>
          <a:xfrm>
            <a:off x="3845130" y="3524990"/>
            <a:ext cx="8722690" cy="4584346"/>
          </a:xfrm>
          <a:prstGeom prst="rect">
            <a:avLst/>
          </a:prstGeom>
          <a:noFill/>
          <a:ln>
            <a:noFill/>
          </a:ln>
        </p:spPr>
      </p:sp>
      <p:sp>
        <p:nvSpPr>
          <p:cNvPr id="10" name="Freeform: Shape 9">
            <a:extLst>
              <a:ext uri="{FF2B5EF4-FFF2-40B4-BE49-F238E27FC236}">
                <a16:creationId xmlns:a16="http://schemas.microsoft.com/office/drawing/2014/main" id="{A73480C5-C55B-43FF-99E5-B72B754D0723}"/>
              </a:ext>
            </a:extLst>
          </p:cNvPr>
          <p:cNvSpPr/>
          <p:nvPr/>
        </p:nvSpPr>
        <p:spPr>
          <a:xfrm>
            <a:off x="9113027" y="6607415"/>
            <a:ext cx="780484" cy="97536"/>
          </a:xfrm>
          <a:custGeom>
            <a:avLst/>
            <a:gdLst/>
            <a:ahLst/>
            <a:cxnLst/>
            <a:rect l="0" t="0" r="0" b="0"/>
            <a:pathLst>
              <a:path>
                <a:moveTo>
                  <a:pt x="0" y="45720"/>
                </a:moveTo>
                <a:lnTo>
                  <a:pt x="731704" y="45720"/>
                </a:lnTo>
              </a:path>
            </a:pathLst>
          </a:custGeom>
        </p:spPr>
        <p:style>
          <a:lnRef idx="1">
            <a:schemeClr val="accent2"/>
          </a:lnRef>
          <a:fillRef idx="0">
            <a:schemeClr val="accent2"/>
          </a:fillRef>
          <a:effectRef idx="0">
            <a:schemeClr val="accent2"/>
          </a:effectRef>
          <a:fontRef idx="minor">
            <a:schemeClr val="tx1"/>
          </a:fontRef>
        </p:style>
      </p:sp>
      <p:sp>
        <p:nvSpPr>
          <p:cNvPr id="14" name="Freeform: Shape 13">
            <a:extLst>
              <a:ext uri="{FF2B5EF4-FFF2-40B4-BE49-F238E27FC236}">
                <a16:creationId xmlns:a16="http://schemas.microsoft.com/office/drawing/2014/main" id="{F52DE74B-86CE-4AAA-B21C-CA1A69D5103C}"/>
              </a:ext>
            </a:extLst>
          </p:cNvPr>
          <p:cNvSpPr/>
          <p:nvPr/>
        </p:nvSpPr>
        <p:spPr>
          <a:xfrm>
            <a:off x="5902268" y="5817163"/>
            <a:ext cx="780484" cy="839021"/>
          </a:xfrm>
          <a:custGeom>
            <a:avLst/>
            <a:gdLst/>
            <a:ahLst/>
            <a:cxnLst/>
            <a:rect l="0" t="0" r="0" b="0"/>
            <a:pathLst>
              <a:path>
                <a:moveTo>
                  <a:pt x="0" y="0"/>
                </a:moveTo>
                <a:lnTo>
                  <a:pt x="365852" y="0"/>
                </a:lnTo>
                <a:lnTo>
                  <a:pt x="365852" y="786582"/>
                </a:lnTo>
                <a:lnTo>
                  <a:pt x="731704" y="786582"/>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5" name="Freeform: Shape 14">
            <a:extLst>
              <a:ext uri="{FF2B5EF4-FFF2-40B4-BE49-F238E27FC236}">
                <a16:creationId xmlns:a16="http://schemas.microsoft.com/office/drawing/2014/main" id="{64BA1F02-1FEA-4ADC-8870-B244F73313B4}"/>
              </a:ext>
            </a:extLst>
          </p:cNvPr>
          <p:cNvSpPr/>
          <p:nvPr/>
        </p:nvSpPr>
        <p:spPr>
          <a:xfrm>
            <a:off x="9113027" y="4929373"/>
            <a:ext cx="780484" cy="97536"/>
          </a:xfrm>
          <a:custGeom>
            <a:avLst/>
            <a:gdLst/>
            <a:ahLst/>
            <a:cxnLst/>
            <a:rect l="0" t="0" r="0" b="0"/>
            <a:pathLst>
              <a:path>
                <a:moveTo>
                  <a:pt x="0" y="45720"/>
                </a:moveTo>
                <a:lnTo>
                  <a:pt x="731704" y="45720"/>
                </a:lnTo>
              </a:path>
            </a:pathLst>
          </a:custGeom>
        </p:spPr>
        <p:style>
          <a:lnRef idx="1">
            <a:schemeClr val="accent2"/>
          </a:lnRef>
          <a:fillRef idx="0">
            <a:schemeClr val="accent2"/>
          </a:fillRef>
          <a:effectRef idx="0">
            <a:schemeClr val="accent2"/>
          </a:effectRef>
          <a:fontRef idx="minor">
            <a:schemeClr val="tx1"/>
          </a:fontRef>
        </p:style>
      </p:sp>
      <p:sp>
        <p:nvSpPr>
          <p:cNvPr id="16" name="Freeform: Shape 15">
            <a:extLst>
              <a:ext uri="{FF2B5EF4-FFF2-40B4-BE49-F238E27FC236}">
                <a16:creationId xmlns:a16="http://schemas.microsoft.com/office/drawing/2014/main" id="{B8E303A7-94B3-45B1-A955-698C34A279C0}"/>
              </a:ext>
            </a:extLst>
          </p:cNvPr>
          <p:cNvSpPr/>
          <p:nvPr/>
        </p:nvSpPr>
        <p:spPr>
          <a:xfrm>
            <a:off x="5902268" y="4978141"/>
            <a:ext cx="780484" cy="839021"/>
          </a:xfrm>
          <a:custGeom>
            <a:avLst/>
            <a:gdLst/>
            <a:ahLst/>
            <a:cxnLst/>
            <a:rect l="0" t="0" r="0" b="0"/>
            <a:pathLst>
              <a:path>
                <a:moveTo>
                  <a:pt x="0" y="786582"/>
                </a:moveTo>
                <a:lnTo>
                  <a:pt x="365852" y="786582"/>
                </a:lnTo>
                <a:lnTo>
                  <a:pt x="365852" y="0"/>
                </a:lnTo>
                <a:lnTo>
                  <a:pt x="731704" y="0"/>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7" name="Freeform: Shape 16">
            <a:extLst>
              <a:ext uri="{FF2B5EF4-FFF2-40B4-BE49-F238E27FC236}">
                <a16:creationId xmlns:a16="http://schemas.microsoft.com/office/drawing/2014/main" id="{73A0B437-514C-4D36-95C0-F5348D246EAD}"/>
              </a:ext>
            </a:extLst>
          </p:cNvPr>
          <p:cNvSpPr/>
          <p:nvPr/>
        </p:nvSpPr>
        <p:spPr>
          <a:xfrm>
            <a:off x="3847877" y="5222043"/>
            <a:ext cx="2054391" cy="1190239"/>
          </a:xfrm>
          <a:custGeom>
            <a:avLst/>
            <a:gdLst>
              <a:gd name="connsiteX0" fmla="*/ 0 w 1925992"/>
              <a:gd name="connsiteY0" fmla="*/ 0 h 1115849"/>
              <a:gd name="connsiteX1" fmla="*/ 1925992 w 1925992"/>
              <a:gd name="connsiteY1" fmla="*/ 0 h 1115849"/>
              <a:gd name="connsiteX2" fmla="*/ 1925992 w 1925992"/>
              <a:gd name="connsiteY2" fmla="*/ 1115849 h 1115849"/>
              <a:gd name="connsiteX3" fmla="*/ 0 w 1925992"/>
              <a:gd name="connsiteY3" fmla="*/ 1115849 h 1115849"/>
              <a:gd name="connsiteX4" fmla="*/ 0 w 1925992"/>
              <a:gd name="connsiteY4" fmla="*/ 0 h 1115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5992" h="1115849">
                <a:moveTo>
                  <a:pt x="0" y="0"/>
                </a:moveTo>
                <a:lnTo>
                  <a:pt x="1925992" y="0"/>
                </a:lnTo>
                <a:lnTo>
                  <a:pt x="1925992" y="1115849"/>
                </a:lnTo>
                <a:lnTo>
                  <a:pt x="0" y="1115849"/>
                </a:lnTo>
                <a:lnTo>
                  <a:pt x="0" y="0"/>
                </a:lnTo>
                <a:close/>
              </a:path>
            </a:pathLst>
          </a:custGeom>
          <a:noFill/>
          <a:ln>
            <a:solidFill>
              <a:schemeClr val="accent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9483" tIns="9483" rIns="9483" bIns="9483" numCol="1" spcCol="1270" anchor="ctr" anchorCtr="0">
            <a:noAutofit/>
          </a:bodyPr>
          <a:lstStyle/>
          <a:p>
            <a:pPr algn="ctr" defTabSz="663807">
              <a:spcBef>
                <a:spcPct val="0"/>
              </a:spcBef>
              <a:spcAft>
                <a:spcPct val="35000"/>
              </a:spcAft>
            </a:pPr>
            <a:r>
              <a:rPr lang="en-US" sz="2000" kern="1200" dirty="0">
                <a:solidFill>
                  <a:prstClr val="black"/>
                </a:solidFill>
                <a:effectLst>
                  <a:outerShdw blurRad="38100" dist="38100" dir="2700000" algn="tl">
                    <a:srgbClr val="000000">
                      <a:alpha val="43137"/>
                    </a:srgbClr>
                  </a:outerShdw>
                </a:effectLst>
                <a:latin typeface="Gill Sans MT" panose="020B0502020104020203" pitchFamily="34" charset="0"/>
              </a:rPr>
              <a:t>Probability</a:t>
            </a:r>
          </a:p>
        </p:txBody>
      </p:sp>
      <p:sp>
        <p:nvSpPr>
          <p:cNvPr id="18" name="Freeform: Shape 17">
            <a:extLst>
              <a:ext uri="{FF2B5EF4-FFF2-40B4-BE49-F238E27FC236}">
                <a16:creationId xmlns:a16="http://schemas.microsoft.com/office/drawing/2014/main" id="{83577277-35FD-4419-ACEB-8C81BE0EA74E}"/>
              </a:ext>
            </a:extLst>
          </p:cNvPr>
          <p:cNvSpPr/>
          <p:nvPr/>
        </p:nvSpPr>
        <p:spPr>
          <a:xfrm>
            <a:off x="6682754" y="4383021"/>
            <a:ext cx="2430273" cy="1190239"/>
          </a:xfrm>
          <a:custGeom>
            <a:avLst/>
            <a:gdLst>
              <a:gd name="connsiteX0" fmla="*/ 0 w 2278381"/>
              <a:gd name="connsiteY0" fmla="*/ 0 h 1115849"/>
              <a:gd name="connsiteX1" fmla="*/ 2278381 w 2278381"/>
              <a:gd name="connsiteY1" fmla="*/ 0 h 1115849"/>
              <a:gd name="connsiteX2" fmla="*/ 2278381 w 2278381"/>
              <a:gd name="connsiteY2" fmla="*/ 1115849 h 1115849"/>
              <a:gd name="connsiteX3" fmla="*/ 0 w 2278381"/>
              <a:gd name="connsiteY3" fmla="*/ 1115849 h 1115849"/>
              <a:gd name="connsiteX4" fmla="*/ 0 w 2278381"/>
              <a:gd name="connsiteY4" fmla="*/ 0 h 1115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8381" h="1115849">
                <a:moveTo>
                  <a:pt x="0" y="0"/>
                </a:moveTo>
                <a:lnTo>
                  <a:pt x="2278381" y="0"/>
                </a:lnTo>
                <a:lnTo>
                  <a:pt x="2278381" y="1115849"/>
                </a:lnTo>
                <a:lnTo>
                  <a:pt x="0" y="1115849"/>
                </a:lnTo>
                <a:lnTo>
                  <a:pt x="0" y="0"/>
                </a:lnTo>
                <a:close/>
              </a:path>
            </a:pathLst>
          </a:custGeom>
          <a:noFill/>
          <a:ln>
            <a:solidFill>
              <a:schemeClr val="accent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9483" tIns="9483" rIns="9483" bIns="9483" numCol="1" spcCol="1270" anchor="ctr" anchorCtr="0">
            <a:noAutofit/>
          </a:bodyPr>
          <a:lstStyle/>
          <a:p>
            <a:pPr algn="ctr" defTabSz="663807">
              <a:spcBef>
                <a:spcPct val="0"/>
              </a:spcBef>
              <a:spcAft>
                <a:spcPct val="35000"/>
              </a:spcAft>
            </a:pPr>
            <a:r>
              <a:rPr lang="en-US" sz="2000" kern="1200" dirty="0">
                <a:solidFill>
                  <a:schemeClr val="tx1"/>
                </a:solidFill>
                <a:effectLst>
                  <a:outerShdw blurRad="38100" dist="38100" dir="2700000" algn="tl">
                    <a:srgbClr val="000000">
                      <a:alpha val="43137"/>
                    </a:srgbClr>
                  </a:outerShdw>
                </a:effectLst>
                <a:latin typeface="Gill Sans MT" panose="020B0502020104020203" pitchFamily="34" charset="0"/>
              </a:rPr>
              <a:t>Frequent </a:t>
            </a:r>
          </a:p>
        </p:txBody>
      </p:sp>
      <p:sp>
        <p:nvSpPr>
          <p:cNvPr id="19" name="Freeform: Shape 18">
            <a:extLst>
              <a:ext uri="{FF2B5EF4-FFF2-40B4-BE49-F238E27FC236}">
                <a16:creationId xmlns:a16="http://schemas.microsoft.com/office/drawing/2014/main" id="{88930258-9138-4634-BE34-A9854E864909}"/>
              </a:ext>
            </a:extLst>
          </p:cNvPr>
          <p:cNvSpPr/>
          <p:nvPr/>
        </p:nvSpPr>
        <p:spPr>
          <a:xfrm>
            <a:off x="9893511" y="4383021"/>
            <a:ext cx="2671561" cy="1190239"/>
          </a:xfrm>
          <a:custGeom>
            <a:avLst/>
            <a:gdLst>
              <a:gd name="connsiteX0" fmla="*/ 0 w 2504588"/>
              <a:gd name="connsiteY0" fmla="*/ 0 h 1115849"/>
              <a:gd name="connsiteX1" fmla="*/ 2504588 w 2504588"/>
              <a:gd name="connsiteY1" fmla="*/ 0 h 1115849"/>
              <a:gd name="connsiteX2" fmla="*/ 2504588 w 2504588"/>
              <a:gd name="connsiteY2" fmla="*/ 1115849 h 1115849"/>
              <a:gd name="connsiteX3" fmla="*/ 0 w 2504588"/>
              <a:gd name="connsiteY3" fmla="*/ 1115849 h 1115849"/>
              <a:gd name="connsiteX4" fmla="*/ 0 w 2504588"/>
              <a:gd name="connsiteY4" fmla="*/ 0 h 1115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4588" h="1115849">
                <a:moveTo>
                  <a:pt x="0" y="0"/>
                </a:moveTo>
                <a:lnTo>
                  <a:pt x="2504588" y="0"/>
                </a:lnTo>
                <a:lnTo>
                  <a:pt x="2504588" y="1115849"/>
                </a:lnTo>
                <a:lnTo>
                  <a:pt x="0" y="1115849"/>
                </a:lnTo>
                <a:lnTo>
                  <a:pt x="0" y="0"/>
                </a:lnTo>
                <a:close/>
              </a:path>
            </a:pathLst>
          </a:custGeom>
          <a:ln/>
        </p:spPr>
        <p:style>
          <a:lnRef idx="2">
            <a:schemeClr val="accent2"/>
          </a:lnRef>
          <a:fillRef idx="1">
            <a:schemeClr val="lt1"/>
          </a:fillRef>
          <a:effectRef idx="0">
            <a:schemeClr val="accent2"/>
          </a:effectRef>
          <a:fontRef idx="minor">
            <a:schemeClr val="dk1"/>
          </a:fontRef>
        </p:style>
        <p:txBody>
          <a:bodyPr spcFirstLastPara="0" vert="horz" wrap="square" lIns="9483" tIns="9483" rIns="9483" bIns="9483" numCol="1" spcCol="1270" anchor="ctr" anchorCtr="0">
            <a:noAutofit/>
          </a:bodyPr>
          <a:lstStyle/>
          <a:p>
            <a:pPr algn="ctr" defTabSz="663807">
              <a:spcBef>
                <a:spcPct val="0"/>
              </a:spcBef>
              <a:spcAft>
                <a:spcPct val="35000"/>
              </a:spcAft>
            </a:pPr>
            <a:r>
              <a:rPr lang="en-US" sz="2000" kern="1200" dirty="0">
                <a:solidFill>
                  <a:prstClr val="black"/>
                </a:solidFill>
                <a:effectLst>
                  <a:outerShdw blurRad="38100" dist="38100" dir="2700000" algn="tl">
                    <a:srgbClr val="000000">
                      <a:alpha val="43137"/>
                    </a:srgbClr>
                  </a:outerShdw>
                </a:effectLst>
                <a:latin typeface="Gill Sans MT" panose="020B0502020104020203" pitchFamily="34" charset="0"/>
              </a:rPr>
              <a:t>Find the chance of a </a:t>
            </a:r>
          </a:p>
          <a:p>
            <a:pPr algn="ctr" defTabSz="663807">
              <a:spcBef>
                <a:spcPct val="0"/>
              </a:spcBef>
              <a:spcAft>
                <a:spcPct val="35000"/>
              </a:spcAft>
            </a:pPr>
            <a:r>
              <a:rPr lang="en-US" sz="2000" kern="1200" dirty="0">
                <a:solidFill>
                  <a:prstClr val="black"/>
                </a:solidFill>
                <a:effectLst>
                  <a:outerShdw blurRad="38100" dist="38100" dir="2700000" algn="tl">
                    <a:srgbClr val="000000">
                      <a:alpha val="43137"/>
                    </a:srgbClr>
                  </a:outerShdw>
                </a:effectLst>
                <a:latin typeface="Gill Sans MT" panose="020B0502020104020203" pitchFamily="34" charset="0"/>
              </a:rPr>
              <a:t>particular outcome</a:t>
            </a:r>
          </a:p>
        </p:txBody>
      </p:sp>
      <p:sp>
        <p:nvSpPr>
          <p:cNvPr id="20" name="Freeform: Shape 19">
            <a:extLst>
              <a:ext uri="{FF2B5EF4-FFF2-40B4-BE49-F238E27FC236}">
                <a16:creationId xmlns:a16="http://schemas.microsoft.com/office/drawing/2014/main" id="{17EF8147-46E8-42A4-B2D6-123FB0A8ADD9}"/>
              </a:ext>
            </a:extLst>
          </p:cNvPr>
          <p:cNvSpPr/>
          <p:nvPr/>
        </p:nvSpPr>
        <p:spPr>
          <a:xfrm>
            <a:off x="6682754" y="6061064"/>
            <a:ext cx="2430273" cy="1190239"/>
          </a:xfrm>
          <a:custGeom>
            <a:avLst/>
            <a:gdLst>
              <a:gd name="connsiteX0" fmla="*/ 0 w 2278381"/>
              <a:gd name="connsiteY0" fmla="*/ 0 h 1115849"/>
              <a:gd name="connsiteX1" fmla="*/ 2278381 w 2278381"/>
              <a:gd name="connsiteY1" fmla="*/ 0 h 1115849"/>
              <a:gd name="connsiteX2" fmla="*/ 2278381 w 2278381"/>
              <a:gd name="connsiteY2" fmla="*/ 1115849 h 1115849"/>
              <a:gd name="connsiteX3" fmla="*/ 0 w 2278381"/>
              <a:gd name="connsiteY3" fmla="*/ 1115849 h 1115849"/>
              <a:gd name="connsiteX4" fmla="*/ 0 w 2278381"/>
              <a:gd name="connsiteY4" fmla="*/ 0 h 1115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8381" h="1115849">
                <a:moveTo>
                  <a:pt x="0" y="0"/>
                </a:moveTo>
                <a:lnTo>
                  <a:pt x="2278381" y="0"/>
                </a:lnTo>
                <a:lnTo>
                  <a:pt x="2278381" y="1115849"/>
                </a:lnTo>
                <a:lnTo>
                  <a:pt x="0" y="1115849"/>
                </a:lnTo>
                <a:lnTo>
                  <a:pt x="0" y="0"/>
                </a:lnTo>
                <a:close/>
              </a:path>
            </a:pathLst>
          </a:custGeom>
          <a:noFill/>
          <a:ln>
            <a:solidFill>
              <a:schemeClr val="accent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9483" tIns="9483" rIns="9483" bIns="9483" numCol="1" spcCol="1270" anchor="ctr" anchorCtr="0">
            <a:noAutofit/>
          </a:bodyPr>
          <a:lstStyle/>
          <a:p>
            <a:pPr algn="ctr" defTabSz="663807">
              <a:spcBef>
                <a:spcPct val="0"/>
              </a:spcBef>
              <a:spcAft>
                <a:spcPct val="35000"/>
              </a:spcAft>
            </a:pPr>
            <a:r>
              <a:rPr lang="en-US" sz="2000" kern="1200" dirty="0">
                <a:solidFill>
                  <a:schemeClr val="tx1"/>
                </a:solidFill>
                <a:effectLst>
                  <a:outerShdw blurRad="38100" dist="38100" dir="2700000" algn="tl">
                    <a:srgbClr val="000000">
                      <a:alpha val="43137"/>
                    </a:srgbClr>
                  </a:outerShdw>
                </a:effectLst>
                <a:latin typeface="Gill Sans MT" panose="020B0502020104020203" pitchFamily="34" charset="0"/>
              </a:rPr>
              <a:t>Conditional</a:t>
            </a:r>
          </a:p>
        </p:txBody>
      </p:sp>
      <p:sp>
        <p:nvSpPr>
          <p:cNvPr id="21" name="Freeform: Shape 20">
            <a:extLst>
              <a:ext uri="{FF2B5EF4-FFF2-40B4-BE49-F238E27FC236}">
                <a16:creationId xmlns:a16="http://schemas.microsoft.com/office/drawing/2014/main" id="{36F19BCA-A6CC-47D7-8BE9-883D8B0212B1}"/>
              </a:ext>
            </a:extLst>
          </p:cNvPr>
          <p:cNvSpPr/>
          <p:nvPr/>
        </p:nvSpPr>
        <p:spPr>
          <a:xfrm>
            <a:off x="9893511" y="6061064"/>
            <a:ext cx="2069889" cy="2362329"/>
          </a:xfrm>
          <a:custGeom>
            <a:avLst/>
            <a:gdLst>
              <a:gd name="connsiteX0" fmla="*/ 0 w 2504588"/>
              <a:gd name="connsiteY0" fmla="*/ 0 h 1115849"/>
              <a:gd name="connsiteX1" fmla="*/ 2504588 w 2504588"/>
              <a:gd name="connsiteY1" fmla="*/ 0 h 1115849"/>
              <a:gd name="connsiteX2" fmla="*/ 2504588 w 2504588"/>
              <a:gd name="connsiteY2" fmla="*/ 1115849 h 1115849"/>
              <a:gd name="connsiteX3" fmla="*/ 0 w 2504588"/>
              <a:gd name="connsiteY3" fmla="*/ 1115849 h 1115849"/>
              <a:gd name="connsiteX4" fmla="*/ 0 w 2504588"/>
              <a:gd name="connsiteY4" fmla="*/ 0 h 1115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4588" h="1115849">
                <a:moveTo>
                  <a:pt x="0" y="0"/>
                </a:moveTo>
                <a:lnTo>
                  <a:pt x="2504588" y="0"/>
                </a:lnTo>
                <a:lnTo>
                  <a:pt x="2504588" y="1115849"/>
                </a:lnTo>
                <a:lnTo>
                  <a:pt x="0" y="1115849"/>
                </a:lnTo>
                <a:lnTo>
                  <a:pt x="0" y="0"/>
                </a:lnTo>
                <a:close/>
              </a:path>
            </a:pathLst>
          </a:custGeom>
          <a:ln/>
        </p:spPr>
        <p:style>
          <a:lnRef idx="2">
            <a:schemeClr val="accent2"/>
          </a:lnRef>
          <a:fillRef idx="1">
            <a:schemeClr val="lt1"/>
          </a:fillRef>
          <a:effectRef idx="0">
            <a:schemeClr val="accent2"/>
          </a:effectRef>
          <a:fontRef idx="minor">
            <a:schemeClr val="dk1"/>
          </a:fontRef>
        </p:style>
        <p:txBody>
          <a:bodyPr spcFirstLastPara="0" vert="horz" wrap="square" lIns="9483" tIns="9483" rIns="9483" bIns="9483" numCol="1" spcCol="1270" anchor="ctr" anchorCtr="0">
            <a:noAutofit/>
          </a:bodyPr>
          <a:lstStyle/>
          <a:p>
            <a:pPr algn="ctr" defTabSz="663807">
              <a:spcBef>
                <a:spcPct val="0"/>
              </a:spcBef>
              <a:spcAft>
                <a:spcPct val="35000"/>
              </a:spcAft>
            </a:pPr>
            <a:r>
              <a:rPr lang="en-US" sz="2000" kern="1200" dirty="0">
                <a:solidFill>
                  <a:prstClr val="black"/>
                </a:solidFill>
                <a:effectLst>
                  <a:outerShdw blurRad="38100" dist="38100" dir="2700000" algn="tl">
                    <a:srgbClr val="000000">
                      <a:alpha val="43137"/>
                    </a:srgbClr>
                  </a:outerShdw>
                </a:effectLst>
                <a:latin typeface="Gill Sans MT" panose="020B0502020104020203" pitchFamily="34" charset="0"/>
              </a:rPr>
              <a:t>Measures</a:t>
            </a:r>
            <a:r>
              <a:rPr lang="en-US" sz="2000" kern="1200" dirty="0">
                <a:solidFill>
                  <a:schemeClr val="tx1"/>
                </a:solidFill>
              </a:rPr>
              <a:t> </a:t>
            </a:r>
            <a:r>
              <a:rPr lang="en-US" sz="2000" kern="1200" dirty="0">
                <a:solidFill>
                  <a:prstClr val="black"/>
                </a:solidFill>
                <a:effectLst>
                  <a:outerShdw blurRad="38100" dist="38100" dir="2700000" algn="tl">
                    <a:srgbClr val="000000">
                      <a:alpha val="43137"/>
                    </a:srgbClr>
                  </a:outerShdw>
                </a:effectLst>
                <a:latin typeface="Gill Sans MT" panose="020B0502020104020203" pitchFamily="34" charset="0"/>
              </a:rPr>
              <a:t>the probability of an </a:t>
            </a:r>
          </a:p>
          <a:p>
            <a:pPr algn="ctr" defTabSz="663807">
              <a:spcBef>
                <a:spcPct val="0"/>
              </a:spcBef>
              <a:spcAft>
                <a:spcPct val="35000"/>
              </a:spcAft>
            </a:pPr>
            <a:r>
              <a:rPr lang="en-US" sz="2000" kern="1200" dirty="0">
                <a:solidFill>
                  <a:prstClr val="black"/>
                </a:solidFill>
                <a:effectLst>
                  <a:outerShdw blurRad="38100" dist="38100" dir="2700000" algn="tl">
                    <a:srgbClr val="000000">
                      <a:alpha val="43137"/>
                    </a:srgbClr>
                  </a:outerShdw>
                </a:effectLst>
                <a:latin typeface="Gill Sans MT" panose="020B0502020104020203" pitchFamily="34" charset="0"/>
              </a:rPr>
              <a:t>event if another event has </a:t>
            </a:r>
          </a:p>
          <a:p>
            <a:pPr algn="ctr" defTabSz="663807">
              <a:spcBef>
                <a:spcPct val="0"/>
              </a:spcBef>
              <a:spcAft>
                <a:spcPct val="35000"/>
              </a:spcAft>
            </a:pPr>
            <a:r>
              <a:rPr lang="en-US" sz="2000" kern="1200" dirty="0">
                <a:solidFill>
                  <a:prstClr val="black"/>
                </a:solidFill>
                <a:effectLst>
                  <a:outerShdw blurRad="38100" dist="38100" dir="2700000" algn="tl">
                    <a:srgbClr val="000000">
                      <a:alpha val="43137"/>
                    </a:srgbClr>
                  </a:outerShdw>
                </a:effectLst>
                <a:latin typeface="Gill Sans MT" panose="020B0502020104020203" pitchFamily="34" charset="0"/>
              </a:rPr>
              <a:t>already occurred</a:t>
            </a:r>
          </a:p>
        </p:txBody>
      </p:sp>
      <p:sp>
        <p:nvSpPr>
          <p:cNvPr id="22" name="Rectangle 21">
            <a:extLst>
              <a:ext uri="{FF2B5EF4-FFF2-40B4-BE49-F238E27FC236}">
                <a16:creationId xmlns:a16="http://schemas.microsoft.com/office/drawing/2014/main" id="{EB604B0C-FA89-4D17-8D1E-E6335591DF5E}"/>
              </a:ext>
            </a:extLst>
          </p:cNvPr>
          <p:cNvSpPr/>
          <p:nvPr/>
        </p:nvSpPr>
        <p:spPr>
          <a:xfrm>
            <a:off x="463210" y="375939"/>
            <a:ext cx="5301486" cy="507831"/>
          </a:xfrm>
          <a:prstGeom prst="rect">
            <a:avLst/>
          </a:prstGeom>
        </p:spPr>
        <p:txBody>
          <a:bodyPr wrap="square">
            <a:spAutoFit/>
          </a:bodyPr>
          <a:lstStyle/>
          <a:p>
            <a:r>
              <a:rPr lang="en-US" b="1" dirty="0"/>
              <a:t>Probability Categories</a:t>
            </a:r>
          </a:p>
        </p:txBody>
      </p:sp>
      <p:pic>
        <p:nvPicPr>
          <p:cNvPr id="23" name="skillenza_logo_new (1).png" descr="skillenza_logo_new (1).png">
            <a:extLst>
              <a:ext uri="{FF2B5EF4-FFF2-40B4-BE49-F238E27FC236}">
                <a16:creationId xmlns:a16="http://schemas.microsoft.com/office/drawing/2014/main" id="{2ABE289A-17DD-4039-8C57-9E40FC331495}"/>
              </a:ext>
            </a:extLst>
          </p:cNvPr>
          <p:cNvPicPr>
            <a:picLocks noChangeAspect="1"/>
          </p:cNvPicPr>
          <p:nvPr/>
        </p:nvPicPr>
        <p:blipFill>
          <a:blip r:embed="rId3"/>
          <a:stretch>
            <a:fillRect/>
          </a:stretch>
        </p:blipFill>
        <p:spPr>
          <a:xfrm>
            <a:off x="9782878" y="69198"/>
            <a:ext cx="2540998" cy="1270499"/>
          </a:xfrm>
          <a:prstGeom prst="rect">
            <a:avLst/>
          </a:prstGeom>
          <a:ln w="12700">
            <a:miter lim="400000"/>
          </a:ln>
        </p:spPr>
      </p:pic>
      <p:pic>
        <p:nvPicPr>
          <p:cNvPr id="24" name="Picture 2" descr="Young man thinking Royalty Free Vector Image - VectorStock">
            <a:extLst>
              <a:ext uri="{FF2B5EF4-FFF2-40B4-BE49-F238E27FC236}">
                <a16:creationId xmlns:a16="http://schemas.microsoft.com/office/drawing/2014/main" id="{B0685796-1643-46B5-B967-58FC4B6C75D7}"/>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1CB6AE7E-61BB-4056-8619-ACF77355B15E}"/>
              </a:ext>
            </a:extLst>
          </p:cNvPr>
          <p:cNvSpPr/>
          <p:nvPr/>
        </p:nvSpPr>
        <p:spPr>
          <a:xfrm>
            <a:off x="3067359" y="2878659"/>
            <a:ext cx="1980930" cy="646331"/>
          </a:xfrm>
          <a:prstGeom prst="rect">
            <a:avLst/>
          </a:prstGeom>
        </p:spPr>
        <p:txBody>
          <a:bodyPr wrap="square">
            <a:spAutoFit/>
          </a:bodyPr>
          <a:lstStyle/>
          <a:p>
            <a:pPr lvl="0" algn="ctr"/>
            <a:r>
              <a:rPr lang="en-US" sz="2000" b="1" dirty="0">
                <a:solidFill>
                  <a:schemeClr val="tx1"/>
                </a:solidFill>
              </a:rPr>
              <a:t>Probability Categories </a:t>
            </a:r>
          </a:p>
        </p:txBody>
      </p:sp>
    </p:spTree>
    <p:extLst>
      <p:ext uri="{BB962C8B-B14F-4D97-AF65-F5344CB8AC3E}">
        <p14:creationId xmlns:p14="http://schemas.microsoft.com/office/powerpoint/2010/main" val="3191533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00D3CD3-DAD7-4524-A2D2-ED0918297AAB}"/>
              </a:ext>
            </a:extLst>
          </p:cNvPr>
          <p:cNvSpPr/>
          <p:nvPr/>
        </p:nvSpPr>
        <p:spPr>
          <a:xfrm>
            <a:off x="3845130" y="3524990"/>
            <a:ext cx="8722690" cy="4584346"/>
          </a:xfrm>
          <a:prstGeom prst="rect">
            <a:avLst/>
          </a:prstGeom>
          <a:noFill/>
          <a:ln>
            <a:noFill/>
          </a:ln>
        </p:spPr>
      </p:sp>
      <mc:AlternateContent xmlns:mc="http://schemas.openxmlformats.org/markup-compatibility/2006" xmlns:a14="http://schemas.microsoft.com/office/drawing/2010/main">
        <mc:Choice Requires="a14">
          <p:sp>
            <p:nvSpPr>
              <p:cNvPr id="8" name="Rectangle 1">
                <a:extLst>
                  <a:ext uri="{FF2B5EF4-FFF2-40B4-BE49-F238E27FC236}">
                    <a16:creationId xmlns:a16="http://schemas.microsoft.com/office/drawing/2014/main" id="{3D37B644-962C-4E86-B1B9-A1AC76F12D9D}"/>
                  </a:ext>
                </a:extLst>
              </p:cNvPr>
              <p:cNvSpPr>
                <a:spLocks noChangeArrowheads="1"/>
              </p:cNvSpPr>
              <p:nvPr/>
            </p:nvSpPr>
            <p:spPr bwMode="auto">
              <a:xfrm>
                <a:off x="6339840" y="4642779"/>
                <a:ext cx="5669280" cy="1938736"/>
              </a:xfrm>
              <a:prstGeom prst="rect">
                <a:avLst/>
              </a:prstGeom>
              <a:ln>
                <a:solidFill>
                  <a:schemeClr val="bg2">
                    <a:lumMod val="90000"/>
                  </a:schemeClr>
                </a:solidFill>
              </a:ln>
              <a:extLst>
                <a:ext uri="{909E8E84-426E-40DD-AFC4-6F175D3DCCD1}">
                  <a14:hiddenFill>
                    <a:solidFill>
                      <a:schemeClr val="accent1"/>
                    </a:solidFill>
                  </a14:hiddenFill>
                </a:ext>
                <a:ext uri="{AF507438-7753-43E0-B8FC-AC1667EBCBE1}">
                  <a14:hiddenEffects>
                    <a:effectLst>
                      <a:outerShdw dist="35921" dir="2700000" algn="ctr" rotWithShape="0">
                        <a:schemeClr val="bg2"/>
                      </a:outerShdw>
                    </a:effectLst>
                  </a14:hiddenEffects>
                </a:ext>
              </a:extLst>
            </p:spPr>
            <p:txBody>
              <a:bodyPr wrap="square" lIns="195072" tIns="195072" rIns="195072" bIns="195072">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ctr">
                  <a:lnSpc>
                    <a:spcPct val="150000"/>
                  </a:lnSpc>
                  <a:spcAft>
                    <a:spcPts val="2275"/>
                  </a:spcAft>
                </a:pPr>
                <a:r>
                  <a:rPr lang="en-US" altLang="en-US" sz="2000" b="1" dirty="0">
                    <a:solidFill>
                      <a:srgbClr val="000000"/>
                    </a:solidFill>
                    <a:latin typeface="Cambria Math" panose="02040503050406030204" pitchFamily="18" charset="0"/>
                    <a:ea typeface="Cambria Math" panose="02040503050406030204" pitchFamily="18" charset="0"/>
                    <a:cs typeface="Calibri"/>
                  </a:rPr>
                  <a:t>P(B|A) =  </a:t>
                </a:r>
                <a14:m>
                  <m:oMath xmlns:m="http://schemas.openxmlformats.org/officeDocument/2006/math">
                    <m:f>
                      <m:fPr>
                        <m:ctrlPr>
                          <a:rPr lang="en-US" altLang="en-US" sz="2000" b="1" i="1">
                            <a:solidFill>
                              <a:srgbClr val="000000"/>
                            </a:solidFill>
                            <a:latin typeface="Cambria Math" panose="02040503050406030204" pitchFamily="18" charset="0"/>
                            <a:ea typeface="Cambria Math" panose="02040503050406030204" pitchFamily="18" charset="0"/>
                            <a:cs typeface="Calibri"/>
                          </a:rPr>
                        </m:ctrlPr>
                      </m:fPr>
                      <m:num>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P</m:t>
                        </m:r>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m:t>
                        </m:r>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A</m:t>
                        </m:r>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m:t>
                        </m:r>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B</m:t>
                        </m:r>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m:t>
                        </m:r>
                      </m:num>
                      <m:den>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P</m:t>
                        </m:r>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m:t>
                        </m:r>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A</m:t>
                        </m:r>
                        <m:r>
                          <m:rPr>
                            <m:nor/>
                          </m:rPr>
                          <a:rPr lang="en-US" altLang="en-US" sz="2000" b="1" dirty="0">
                            <a:solidFill>
                              <a:srgbClr val="000000"/>
                            </a:solidFill>
                            <a:latin typeface="Cambria Math" panose="02040503050406030204" pitchFamily="18" charset="0"/>
                            <a:ea typeface="Cambria Math" panose="02040503050406030204" pitchFamily="18" charset="0"/>
                            <a:cs typeface="Calibri"/>
                          </a:rPr>
                          <m:t>)</m:t>
                        </m:r>
                      </m:den>
                    </m:f>
                  </m:oMath>
                </a14:m>
                <a:endParaRPr lang="en-US" altLang="en-US" sz="2000" b="1" dirty="0">
                  <a:solidFill>
                    <a:srgbClr val="000000"/>
                  </a:solidFill>
                  <a:latin typeface="Cambria Math" panose="02040503050406030204" pitchFamily="18" charset="0"/>
                  <a:ea typeface="Cambria Math" panose="02040503050406030204" pitchFamily="18" charset="0"/>
                  <a:cs typeface="Calibri"/>
                </a:endParaRPr>
              </a:p>
              <a:p>
                <a:pPr algn="ctr">
                  <a:lnSpc>
                    <a:spcPct val="150000"/>
                  </a:lnSpc>
                  <a:spcAft>
                    <a:spcPts val="2275"/>
                  </a:spcAft>
                </a:pPr>
                <a:r>
                  <a:rPr lang="en-US" altLang="en-US" sz="2000" b="1" dirty="0">
                    <a:solidFill>
                      <a:srgbClr val="000000"/>
                    </a:solidFill>
                    <a:latin typeface="Cambria Math" panose="02040503050406030204" pitchFamily="18" charset="0"/>
                    <a:ea typeface="Cambria Math" panose="02040503050406030204" pitchFamily="18" charset="0"/>
                    <a:cs typeface="Calibri"/>
                  </a:rPr>
                  <a:t>or P(A∩B) = P(A)P(B|A)</a:t>
                </a:r>
              </a:p>
            </p:txBody>
          </p:sp>
        </mc:Choice>
        <mc:Fallback xmlns="">
          <p:sp>
            <p:nvSpPr>
              <p:cNvPr id="8" name="Rectangle 1">
                <a:extLst>
                  <a:ext uri="{FF2B5EF4-FFF2-40B4-BE49-F238E27FC236}">
                    <a16:creationId xmlns:a16="http://schemas.microsoft.com/office/drawing/2014/main" id="{3D37B644-962C-4E86-B1B9-A1AC76F12D9D}"/>
                  </a:ext>
                </a:extLst>
              </p:cNvPr>
              <p:cNvSpPr>
                <a:spLocks noRot="1" noChangeAspect="1" noMove="1" noResize="1" noEditPoints="1" noAdjustHandles="1" noChangeArrowheads="1" noChangeShapeType="1" noTextEdit="1"/>
              </p:cNvSpPr>
              <p:nvPr/>
            </p:nvSpPr>
            <p:spPr bwMode="auto">
              <a:xfrm>
                <a:off x="6339840" y="4642779"/>
                <a:ext cx="5669280" cy="1938736"/>
              </a:xfrm>
              <a:prstGeom prst="rect">
                <a:avLst/>
              </a:prstGeom>
              <a:blipFill>
                <a:blip r:embed="rId3"/>
                <a:stretch>
                  <a:fillRect/>
                </a:stretch>
              </a:blipFill>
              <a:ln>
                <a:solidFill>
                  <a:schemeClr val="bg2">
                    <a:lumMod val="90000"/>
                  </a:schemeClr>
                </a:solidFill>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sp>
        <p:nvSpPr>
          <p:cNvPr id="10" name="Rectangle 9">
            <a:extLst>
              <a:ext uri="{FF2B5EF4-FFF2-40B4-BE49-F238E27FC236}">
                <a16:creationId xmlns:a16="http://schemas.microsoft.com/office/drawing/2014/main" id="{D510CDAF-E842-4742-A435-646BE0DC1759}"/>
              </a:ext>
            </a:extLst>
          </p:cNvPr>
          <p:cNvSpPr/>
          <p:nvPr/>
        </p:nvSpPr>
        <p:spPr>
          <a:xfrm>
            <a:off x="463210" y="375939"/>
            <a:ext cx="5301486" cy="507831"/>
          </a:xfrm>
          <a:prstGeom prst="rect">
            <a:avLst/>
          </a:prstGeom>
        </p:spPr>
        <p:txBody>
          <a:bodyPr wrap="square">
            <a:spAutoFit/>
          </a:bodyPr>
          <a:lstStyle/>
          <a:p>
            <a:r>
              <a:rPr lang="en-US" b="1" dirty="0"/>
              <a:t>Probability Categories</a:t>
            </a:r>
          </a:p>
        </p:txBody>
      </p:sp>
      <p:pic>
        <p:nvPicPr>
          <p:cNvPr id="11" name="skillenza_logo_new (1).png" descr="skillenza_logo_new (1).png">
            <a:extLst>
              <a:ext uri="{FF2B5EF4-FFF2-40B4-BE49-F238E27FC236}">
                <a16:creationId xmlns:a16="http://schemas.microsoft.com/office/drawing/2014/main" id="{F860CDAC-F166-4699-ACF5-EDC9C6D729A1}"/>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12" name="Picture 2" descr="Young man thinking Royalty Free Vector Image - VectorStock">
            <a:extLst>
              <a:ext uri="{FF2B5EF4-FFF2-40B4-BE49-F238E27FC236}">
                <a16:creationId xmlns:a16="http://schemas.microsoft.com/office/drawing/2014/main" id="{8FE54B0F-4D0D-4757-B056-A76CF060A9E8}"/>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ABC0FFB2-8E63-476C-A012-CD45FF6BEA11}"/>
              </a:ext>
            </a:extLst>
          </p:cNvPr>
          <p:cNvGrpSpPr/>
          <p:nvPr/>
        </p:nvGrpSpPr>
        <p:grpSpPr>
          <a:xfrm>
            <a:off x="2435436" y="2345776"/>
            <a:ext cx="2746444" cy="1650804"/>
            <a:chOff x="6026983" y="2026308"/>
            <a:chExt cx="2574791" cy="1547629"/>
          </a:xfrm>
        </p:grpSpPr>
        <p:sp>
          <p:nvSpPr>
            <p:cNvPr id="14" name="Cloud 13">
              <a:extLst>
                <a:ext uri="{FF2B5EF4-FFF2-40B4-BE49-F238E27FC236}">
                  <a16:creationId xmlns:a16="http://schemas.microsoft.com/office/drawing/2014/main" id="{BE408FF7-E5B6-418D-98EE-7CD780E71676}"/>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5" name="Oval 14">
              <a:extLst>
                <a:ext uri="{FF2B5EF4-FFF2-40B4-BE49-F238E27FC236}">
                  <a16:creationId xmlns:a16="http://schemas.microsoft.com/office/drawing/2014/main" id="{D3A33765-66B2-4F40-AED1-BCC7651F32D9}"/>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6" name="Oval 15">
              <a:extLst>
                <a:ext uri="{FF2B5EF4-FFF2-40B4-BE49-F238E27FC236}">
                  <a16:creationId xmlns:a16="http://schemas.microsoft.com/office/drawing/2014/main" id="{6C47F5E0-05D6-479B-8708-614F068E4EA5}"/>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18" name="Rectangle 17">
            <a:extLst>
              <a:ext uri="{FF2B5EF4-FFF2-40B4-BE49-F238E27FC236}">
                <a16:creationId xmlns:a16="http://schemas.microsoft.com/office/drawing/2014/main" id="{1DE143FA-6D3D-4224-8D00-47BA8EDD074A}"/>
              </a:ext>
            </a:extLst>
          </p:cNvPr>
          <p:cNvSpPr/>
          <p:nvPr/>
        </p:nvSpPr>
        <p:spPr>
          <a:xfrm>
            <a:off x="2939078" y="2848012"/>
            <a:ext cx="2123191" cy="646331"/>
          </a:xfrm>
          <a:prstGeom prst="rect">
            <a:avLst/>
          </a:prstGeom>
        </p:spPr>
        <p:txBody>
          <a:bodyPr wrap="square">
            <a:spAutoFit/>
          </a:bodyPr>
          <a:lstStyle/>
          <a:p>
            <a:pPr lvl="0" algn="ctr"/>
            <a:r>
              <a:rPr lang="en-US" sz="2000" b="1" dirty="0">
                <a:solidFill>
                  <a:schemeClr val="tx1"/>
                </a:solidFill>
              </a:rPr>
              <a:t>Conditional Probability</a:t>
            </a:r>
          </a:p>
        </p:txBody>
      </p:sp>
    </p:spTree>
    <p:extLst>
      <p:ext uri="{BB962C8B-B14F-4D97-AF65-F5344CB8AC3E}">
        <p14:creationId xmlns:p14="http://schemas.microsoft.com/office/powerpoint/2010/main" val="261703090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Related image">
            <a:extLst>
              <a:ext uri="{FF2B5EF4-FFF2-40B4-BE49-F238E27FC236}">
                <a16:creationId xmlns:a16="http://schemas.microsoft.com/office/drawing/2014/main" id="{BA055C4C-BB26-4371-8C68-33584156FC79}"/>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8056"/>
          <a:stretch/>
        </p:blipFill>
        <p:spPr bwMode="auto">
          <a:xfrm>
            <a:off x="5700850" y="3171177"/>
            <a:ext cx="2775868" cy="2521900"/>
          </a:xfrm>
          <a:prstGeom prst="rect">
            <a:avLst/>
          </a:prstGeom>
          <a:noFill/>
          <a:ln>
            <a:solidFill>
              <a:schemeClr val="bg2">
                <a:lumMod val="90000"/>
              </a:schemeClr>
            </a:solidFill>
          </a:ln>
          <a:extLst>
            <a:ext uri="{909E8E84-426E-40DD-AFC4-6F175D3DCCD1}">
              <a14:hiddenFill xmlns:a14="http://schemas.microsoft.com/office/drawing/2010/main">
                <a:solidFill>
                  <a:srgbClr val="FFFFFF"/>
                </a:solidFill>
              </a14:hiddenFill>
            </a:ext>
          </a:extLst>
        </p:spPr>
      </p:pic>
      <p:pic>
        <p:nvPicPr>
          <p:cNvPr id="4102" name="Picture 6" descr="Image result for League game  vector">
            <a:extLst>
              <a:ext uri="{FF2B5EF4-FFF2-40B4-BE49-F238E27FC236}">
                <a16:creationId xmlns:a16="http://schemas.microsoft.com/office/drawing/2014/main" id="{16B21066-44C5-4427-837C-D5473A7319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688" y="4406742"/>
            <a:ext cx="2572668" cy="2572668"/>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59AC91D9-AFE7-46B2-86DC-7512B272CA99}"/>
              </a:ext>
            </a:extLst>
          </p:cNvPr>
          <p:cNvSpPr/>
          <p:nvPr/>
        </p:nvSpPr>
        <p:spPr>
          <a:xfrm>
            <a:off x="5606838" y="7324100"/>
            <a:ext cx="5739760" cy="646331"/>
          </a:xfrm>
          <a:prstGeom prst="rect">
            <a:avLst/>
          </a:prstGeom>
          <a:ln>
            <a:solidFill>
              <a:schemeClr val="bg2">
                <a:lumMod val="90000"/>
              </a:schemeClr>
            </a:solidFill>
          </a:ln>
        </p:spPr>
        <p:txBody>
          <a:bodyPr wrap="square">
            <a:spAutoFit/>
          </a:bodyPr>
          <a:lstStyle/>
          <a:p>
            <a:pPr algn="ctr">
              <a:spcAft>
                <a:spcPts val="2275"/>
              </a:spcAft>
            </a:pPr>
            <a:r>
              <a:rPr lang="en-US" sz="2000" dirty="0">
                <a:cs typeface="Calibri"/>
              </a:rPr>
              <a:t>“Given that event B has already occurred, what is the probability of A?”</a:t>
            </a:r>
          </a:p>
        </p:txBody>
      </p:sp>
      <p:sp>
        <p:nvSpPr>
          <p:cNvPr id="11" name="Rectangle 10">
            <a:extLst>
              <a:ext uri="{FF2B5EF4-FFF2-40B4-BE49-F238E27FC236}">
                <a16:creationId xmlns:a16="http://schemas.microsoft.com/office/drawing/2014/main" id="{B800D434-87C4-4DA8-B344-3FEB4308C77F}"/>
              </a:ext>
            </a:extLst>
          </p:cNvPr>
          <p:cNvSpPr/>
          <p:nvPr/>
        </p:nvSpPr>
        <p:spPr>
          <a:xfrm>
            <a:off x="463210" y="375939"/>
            <a:ext cx="5301486" cy="507831"/>
          </a:xfrm>
          <a:prstGeom prst="rect">
            <a:avLst/>
          </a:prstGeom>
        </p:spPr>
        <p:txBody>
          <a:bodyPr wrap="square">
            <a:spAutoFit/>
          </a:bodyPr>
          <a:lstStyle/>
          <a:p>
            <a:r>
              <a:rPr lang="en-US" b="1" dirty="0"/>
              <a:t>Probability Categories</a:t>
            </a:r>
          </a:p>
        </p:txBody>
      </p:sp>
      <p:pic>
        <p:nvPicPr>
          <p:cNvPr id="12" name="skillenza_logo_new (1).png" descr="skillenza_logo_new (1).png">
            <a:extLst>
              <a:ext uri="{FF2B5EF4-FFF2-40B4-BE49-F238E27FC236}">
                <a16:creationId xmlns:a16="http://schemas.microsoft.com/office/drawing/2014/main" id="{BDA311F6-9456-4CF3-8754-B044C701EA38}"/>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pic>
        <p:nvPicPr>
          <p:cNvPr id="14" name="Picture 2" descr="Young man thinking Royalty Free Vector Image - VectorStock">
            <a:extLst>
              <a:ext uri="{FF2B5EF4-FFF2-40B4-BE49-F238E27FC236}">
                <a16:creationId xmlns:a16="http://schemas.microsoft.com/office/drawing/2014/main" id="{FC9EDA54-E5FA-4CB1-BE34-B9CE50EC6A53}"/>
              </a:ext>
            </a:extLst>
          </p:cNvPr>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oup 15">
            <a:extLst>
              <a:ext uri="{FF2B5EF4-FFF2-40B4-BE49-F238E27FC236}">
                <a16:creationId xmlns:a16="http://schemas.microsoft.com/office/drawing/2014/main" id="{CD910C70-05B7-4FBE-A9BF-35B25B7278AA}"/>
              </a:ext>
            </a:extLst>
          </p:cNvPr>
          <p:cNvGrpSpPr/>
          <p:nvPr/>
        </p:nvGrpSpPr>
        <p:grpSpPr>
          <a:xfrm>
            <a:off x="2435436" y="2345776"/>
            <a:ext cx="2746444" cy="1650804"/>
            <a:chOff x="6026983" y="2026308"/>
            <a:chExt cx="2574791" cy="1547629"/>
          </a:xfrm>
        </p:grpSpPr>
        <p:sp>
          <p:nvSpPr>
            <p:cNvPr id="17" name="Cloud 16">
              <a:extLst>
                <a:ext uri="{FF2B5EF4-FFF2-40B4-BE49-F238E27FC236}">
                  <a16:creationId xmlns:a16="http://schemas.microsoft.com/office/drawing/2014/main" id="{2F38758B-0637-4931-BA0B-2AA102D59334}"/>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18" name="Oval 17">
              <a:extLst>
                <a:ext uri="{FF2B5EF4-FFF2-40B4-BE49-F238E27FC236}">
                  <a16:creationId xmlns:a16="http://schemas.microsoft.com/office/drawing/2014/main" id="{9D943AC7-11EB-4AFF-BB63-D94168FD5BB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9" name="Oval 18">
              <a:extLst>
                <a:ext uri="{FF2B5EF4-FFF2-40B4-BE49-F238E27FC236}">
                  <a16:creationId xmlns:a16="http://schemas.microsoft.com/office/drawing/2014/main" id="{9BF4D457-9507-43F3-AC0D-99206E1493EF}"/>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20" name="Rectangle 19">
            <a:extLst>
              <a:ext uri="{FF2B5EF4-FFF2-40B4-BE49-F238E27FC236}">
                <a16:creationId xmlns:a16="http://schemas.microsoft.com/office/drawing/2014/main" id="{33F4BE9B-0306-45A5-8885-27F100810734}"/>
              </a:ext>
            </a:extLst>
          </p:cNvPr>
          <p:cNvSpPr/>
          <p:nvPr/>
        </p:nvSpPr>
        <p:spPr>
          <a:xfrm>
            <a:off x="2939078" y="2848012"/>
            <a:ext cx="2123191" cy="646331"/>
          </a:xfrm>
          <a:prstGeom prst="rect">
            <a:avLst/>
          </a:prstGeom>
        </p:spPr>
        <p:txBody>
          <a:bodyPr wrap="square">
            <a:spAutoFit/>
          </a:bodyPr>
          <a:lstStyle/>
          <a:p>
            <a:pPr lvl="0" algn="ctr"/>
            <a:r>
              <a:rPr lang="en-US" sz="2000" b="1" dirty="0">
                <a:solidFill>
                  <a:schemeClr val="tx1"/>
                </a:solidFill>
              </a:rPr>
              <a:t>Conditional Probability</a:t>
            </a:r>
          </a:p>
        </p:txBody>
      </p:sp>
    </p:spTree>
    <p:extLst>
      <p:ext uri="{BB962C8B-B14F-4D97-AF65-F5344CB8AC3E}">
        <p14:creationId xmlns:p14="http://schemas.microsoft.com/office/powerpoint/2010/main" val="1194474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0"/>
                                        </p:tgtEl>
                                        <p:attrNameLst>
                                          <p:attrName>style.visibility</p:attrName>
                                        </p:attrNameLst>
                                      </p:cBhvr>
                                      <p:to>
                                        <p:strVal val="visible"/>
                                      </p:to>
                                    </p:set>
                                    <p:animEffect transition="in" filter="fade">
                                      <p:cBhvr>
                                        <p:cTn id="7" dur="500"/>
                                        <p:tgtEl>
                                          <p:spTgt spid="410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02"/>
                                        </p:tgtEl>
                                        <p:attrNameLst>
                                          <p:attrName>style.visibility</p:attrName>
                                        </p:attrNameLst>
                                      </p:cBhvr>
                                      <p:to>
                                        <p:strVal val="visible"/>
                                      </p:to>
                                    </p:set>
                                    <p:animEffect transition="in" filter="fade">
                                      <p:cBhvr>
                                        <p:cTn id="12" dur="500"/>
                                        <p:tgtEl>
                                          <p:spTgt spid="410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9D01EAC-9BD3-406C-B05E-DD54ABE72452}"/>
              </a:ext>
            </a:extLst>
          </p:cNvPr>
          <p:cNvGrpSpPr/>
          <p:nvPr/>
        </p:nvGrpSpPr>
        <p:grpSpPr>
          <a:xfrm>
            <a:off x="3045346" y="2293896"/>
            <a:ext cx="2875746" cy="2943365"/>
            <a:chOff x="5435155" y="2087763"/>
            <a:chExt cx="3359258" cy="3362146"/>
          </a:xfrm>
        </p:grpSpPr>
        <p:pic>
          <p:nvPicPr>
            <p:cNvPr id="6" name="Google Shape;284;p14">
              <a:extLst>
                <a:ext uri="{FF2B5EF4-FFF2-40B4-BE49-F238E27FC236}">
                  <a16:creationId xmlns:a16="http://schemas.microsoft.com/office/drawing/2014/main" id="{9AC97F54-2EEA-4947-9B20-7A73B9652DA5}"/>
                </a:ext>
              </a:extLst>
            </p:cNvPr>
            <p:cNvPicPr preferRelativeResize="0"/>
            <p:nvPr/>
          </p:nvPicPr>
          <p:blipFill rotWithShape="1">
            <a:blip r:embed="rId3">
              <a:clrChange>
                <a:clrFrom>
                  <a:srgbClr val="FFFFFF"/>
                </a:clrFrom>
                <a:clrTo>
                  <a:srgbClr val="FFFFFF">
                    <a:alpha val="0"/>
                  </a:srgbClr>
                </a:clrTo>
              </a:clrChange>
              <a:alphaModFix/>
            </a:blip>
            <a:srcRect t="8132" r="50260"/>
            <a:stretch/>
          </p:blipFill>
          <p:spPr>
            <a:xfrm>
              <a:off x="5435155" y="2529726"/>
              <a:ext cx="3359258" cy="2920183"/>
            </a:xfrm>
            <a:prstGeom prst="rect">
              <a:avLst/>
            </a:prstGeom>
            <a:noFill/>
            <a:ln>
              <a:noFill/>
            </a:ln>
          </p:spPr>
        </p:pic>
        <p:sp>
          <p:nvSpPr>
            <p:cNvPr id="7" name="Rectangle 6">
              <a:extLst>
                <a:ext uri="{FF2B5EF4-FFF2-40B4-BE49-F238E27FC236}">
                  <a16:creationId xmlns:a16="http://schemas.microsoft.com/office/drawing/2014/main" id="{BFB40DB6-71BC-4FE1-A4A1-A142D07A5E45}"/>
                </a:ext>
              </a:extLst>
            </p:cNvPr>
            <p:cNvSpPr/>
            <p:nvPr/>
          </p:nvSpPr>
          <p:spPr>
            <a:xfrm>
              <a:off x="5891693" y="2087763"/>
              <a:ext cx="2624206" cy="421880"/>
            </a:xfrm>
            <a:prstGeom prst="rect">
              <a:avLst/>
            </a:prstGeom>
            <a:ln>
              <a:solidFill>
                <a:schemeClr val="bg1">
                  <a:lumMod val="85000"/>
                </a:schemeClr>
              </a:solidFill>
            </a:ln>
          </p:spPr>
          <p:style>
            <a:lnRef idx="2">
              <a:schemeClr val="accent5"/>
            </a:lnRef>
            <a:fillRef idx="1">
              <a:schemeClr val="lt1"/>
            </a:fillRef>
            <a:effectRef idx="0">
              <a:schemeClr val="accent5"/>
            </a:effectRef>
            <a:fontRef idx="minor">
              <a:schemeClr val="dk1"/>
            </a:fontRef>
          </p:style>
          <p:txBody>
            <a:bodyPr wrap="square" anchor="ctr">
              <a:spAutoFit/>
            </a:bodyPr>
            <a:lstStyle/>
            <a:p>
              <a:pPr lvl="0" algn="ctr"/>
              <a:r>
                <a:rPr lang="en-US" sz="2000" b="1" dirty="0">
                  <a:solidFill>
                    <a:srgbClr val="000000"/>
                  </a:solidFill>
                  <a:ea typeface="Calibri"/>
                  <a:cs typeface="Calibri"/>
                  <a:sym typeface="Calibri"/>
                </a:rPr>
                <a:t>Population</a:t>
              </a:r>
              <a:endParaRPr lang="en-US" sz="2000" dirty="0">
                <a:solidFill>
                  <a:srgbClr val="000000"/>
                </a:solidFill>
                <a:ea typeface="Calibri"/>
                <a:cs typeface="Calibri"/>
                <a:sym typeface="Calibri"/>
              </a:endParaRPr>
            </a:p>
          </p:txBody>
        </p:sp>
      </p:grpSp>
      <p:sp>
        <p:nvSpPr>
          <p:cNvPr id="8" name="Text Placeholder 2">
            <a:extLst>
              <a:ext uri="{FF2B5EF4-FFF2-40B4-BE49-F238E27FC236}">
                <a16:creationId xmlns:a16="http://schemas.microsoft.com/office/drawing/2014/main" id="{D884044B-9947-40F9-9FD1-E4CF10D59ED1}"/>
              </a:ext>
            </a:extLst>
          </p:cNvPr>
          <p:cNvSpPr txBox="1">
            <a:spLocks/>
          </p:cNvSpPr>
          <p:nvPr/>
        </p:nvSpPr>
        <p:spPr>
          <a:xfrm>
            <a:off x="8006140" y="2840791"/>
            <a:ext cx="2246492" cy="328295"/>
          </a:xfrm>
          <a:prstGeom prst="rect">
            <a:avLst/>
          </a:prstGeom>
          <a:ln>
            <a:solidFill>
              <a:schemeClr val="bg1">
                <a:lumMod val="85000"/>
              </a:schemeClr>
            </a:solidFill>
          </a:ln>
        </p:spPr>
        <p:txBody>
          <a:bodyPr anchor="ctr"/>
          <a:lstStyle>
            <a:lvl1pPr marL="304792" indent="-304792" algn="l" defTabSz="1219170" rtl="0" eaLnBrk="1" latinLnBrk="0" hangingPunct="1">
              <a:lnSpc>
                <a:spcPct val="90000"/>
              </a:lnSpc>
              <a:spcBef>
                <a:spcPts val="1333"/>
              </a:spcBef>
              <a:buFont typeface="Arial"/>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a:lstStyle>
          <a:p>
            <a:pPr marL="0" indent="0" algn="ctr">
              <a:buNone/>
            </a:pPr>
            <a:r>
              <a:rPr lang="en-US" sz="2000" b="1" dirty="0">
                <a:solidFill>
                  <a:srgbClr val="000000"/>
                </a:solidFill>
                <a:ea typeface="Calibri"/>
                <a:cs typeface="Calibri"/>
                <a:sym typeface="Calibri"/>
              </a:rPr>
              <a:t>Sample</a:t>
            </a:r>
            <a:endParaRPr lang="en-US" sz="2000" dirty="0">
              <a:solidFill>
                <a:srgbClr val="000000"/>
              </a:solidFill>
              <a:ea typeface="Calibri"/>
              <a:cs typeface="Calibri"/>
              <a:sym typeface="Calibri"/>
            </a:endParaRPr>
          </a:p>
        </p:txBody>
      </p:sp>
      <p:pic>
        <p:nvPicPr>
          <p:cNvPr id="9" name="Google Shape;284;p14">
            <a:extLst>
              <a:ext uri="{FF2B5EF4-FFF2-40B4-BE49-F238E27FC236}">
                <a16:creationId xmlns:a16="http://schemas.microsoft.com/office/drawing/2014/main" id="{76A95D6B-ABE9-4717-A460-B1BC979CD8A3}"/>
              </a:ext>
            </a:extLst>
          </p:cNvPr>
          <p:cNvPicPr preferRelativeResize="0"/>
          <p:nvPr/>
        </p:nvPicPr>
        <p:blipFill rotWithShape="1">
          <a:blip r:embed="rId3"/>
          <a:srcRect l="70322" t="29984" r="520" b="20491"/>
          <a:stretch/>
        </p:blipFill>
        <p:spPr>
          <a:xfrm>
            <a:off x="8460165" y="3269957"/>
            <a:ext cx="1525649" cy="1378154"/>
          </a:xfrm>
          <a:prstGeom prst="rect">
            <a:avLst/>
          </a:prstGeom>
          <a:ln>
            <a:noFill/>
          </a:ln>
        </p:spPr>
      </p:pic>
      <p:sp>
        <p:nvSpPr>
          <p:cNvPr id="10" name="Arrow: Down 9">
            <a:extLst>
              <a:ext uri="{FF2B5EF4-FFF2-40B4-BE49-F238E27FC236}">
                <a16:creationId xmlns:a16="http://schemas.microsoft.com/office/drawing/2014/main" id="{054F380B-38AD-41E5-8875-E88226CF0816}"/>
              </a:ext>
            </a:extLst>
          </p:cNvPr>
          <p:cNvSpPr/>
          <p:nvPr/>
        </p:nvSpPr>
        <p:spPr>
          <a:xfrm>
            <a:off x="4357474" y="5331581"/>
            <a:ext cx="249028" cy="76783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1" name="Arrow: Down 10">
            <a:extLst>
              <a:ext uri="{FF2B5EF4-FFF2-40B4-BE49-F238E27FC236}">
                <a16:creationId xmlns:a16="http://schemas.microsoft.com/office/drawing/2014/main" id="{1290E18F-8DE8-4179-A9C9-1321FD3EFFA1}"/>
              </a:ext>
            </a:extLst>
          </p:cNvPr>
          <p:cNvSpPr/>
          <p:nvPr/>
        </p:nvSpPr>
        <p:spPr>
          <a:xfrm>
            <a:off x="9057849" y="4648110"/>
            <a:ext cx="249028" cy="135698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2" name="Rectangle 11">
            <a:extLst>
              <a:ext uri="{FF2B5EF4-FFF2-40B4-BE49-F238E27FC236}">
                <a16:creationId xmlns:a16="http://schemas.microsoft.com/office/drawing/2014/main" id="{D4FF3A98-8472-4811-A86D-D849AF096AB4}"/>
              </a:ext>
            </a:extLst>
          </p:cNvPr>
          <p:cNvSpPr/>
          <p:nvPr/>
        </p:nvSpPr>
        <p:spPr>
          <a:xfrm>
            <a:off x="2001461" y="6232811"/>
            <a:ext cx="5210081" cy="369332"/>
          </a:xfrm>
          <a:prstGeom prst="rect">
            <a:avLst/>
          </a:prstGeom>
          <a:ln>
            <a:solidFill>
              <a:schemeClr val="bg2">
                <a:lumMod val="90000"/>
              </a:schemeClr>
            </a:solidFill>
          </a:ln>
        </p:spPr>
        <p:txBody>
          <a:bodyPr wrap="none">
            <a:spAutoFit/>
          </a:bodyPr>
          <a:lstStyle/>
          <a:p>
            <a:r>
              <a:rPr lang="en-US" sz="2000" dirty="0"/>
              <a:t>Collection of all items of interest to our study</a:t>
            </a:r>
          </a:p>
        </p:txBody>
      </p:sp>
      <p:sp>
        <p:nvSpPr>
          <p:cNvPr id="15" name="Rectangle 14">
            <a:extLst>
              <a:ext uri="{FF2B5EF4-FFF2-40B4-BE49-F238E27FC236}">
                <a16:creationId xmlns:a16="http://schemas.microsoft.com/office/drawing/2014/main" id="{B1116B25-A1E6-45B0-8FAC-68E03F79FBA0}"/>
              </a:ext>
            </a:extLst>
          </p:cNvPr>
          <p:cNvSpPr/>
          <p:nvPr/>
        </p:nvSpPr>
        <p:spPr>
          <a:xfrm>
            <a:off x="3736154" y="7459704"/>
            <a:ext cx="1508746" cy="369332"/>
          </a:xfrm>
          <a:prstGeom prst="rect">
            <a:avLst/>
          </a:prstGeom>
          <a:ln>
            <a:solidFill>
              <a:schemeClr val="bg2">
                <a:lumMod val="90000"/>
              </a:schemeClr>
            </a:solidFill>
          </a:ln>
        </p:spPr>
        <p:txBody>
          <a:bodyPr wrap="none">
            <a:spAutoFit/>
          </a:bodyPr>
          <a:lstStyle/>
          <a:p>
            <a:r>
              <a:rPr lang="en-US" sz="2000" dirty="0"/>
              <a:t>Parameters</a:t>
            </a:r>
          </a:p>
        </p:txBody>
      </p:sp>
      <p:sp>
        <p:nvSpPr>
          <p:cNvPr id="16" name="TextBox 15">
            <a:extLst>
              <a:ext uri="{FF2B5EF4-FFF2-40B4-BE49-F238E27FC236}">
                <a16:creationId xmlns:a16="http://schemas.microsoft.com/office/drawing/2014/main" id="{3C0D3522-7DCF-42BE-B95E-933DFA7A3D23}"/>
              </a:ext>
            </a:extLst>
          </p:cNvPr>
          <p:cNvSpPr txBox="1"/>
          <p:nvPr/>
        </p:nvSpPr>
        <p:spPr>
          <a:xfrm>
            <a:off x="4259534" y="6721222"/>
            <a:ext cx="461986" cy="506036"/>
          </a:xfrm>
          <a:prstGeom prst="rect">
            <a:avLst/>
          </a:prstGeom>
          <a:noFill/>
        </p:spPr>
        <p:txBody>
          <a:bodyPr wrap="none" rtlCol="0">
            <a:spAutoFit/>
          </a:bodyPr>
          <a:lstStyle/>
          <a:p>
            <a:r>
              <a:rPr lang="en-US" sz="2987" dirty="0"/>
              <a:t>N</a:t>
            </a:r>
          </a:p>
        </p:txBody>
      </p:sp>
      <p:sp>
        <p:nvSpPr>
          <p:cNvPr id="17" name="Rectangle 16">
            <a:extLst>
              <a:ext uri="{FF2B5EF4-FFF2-40B4-BE49-F238E27FC236}">
                <a16:creationId xmlns:a16="http://schemas.microsoft.com/office/drawing/2014/main" id="{7EE2D6CF-B026-481B-B8DA-E46D0794588E}"/>
              </a:ext>
            </a:extLst>
          </p:cNvPr>
          <p:cNvSpPr/>
          <p:nvPr/>
        </p:nvSpPr>
        <p:spPr>
          <a:xfrm>
            <a:off x="8241729" y="6191187"/>
            <a:ext cx="2792752" cy="369332"/>
          </a:xfrm>
          <a:prstGeom prst="rect">
            <a:avLst/>
          </a:prstGeom>
          <a:ln>
            <a:solidFill>
              <a:schemeClr val="bg2">
                <a:lumMod val="90000"/>
              </a:schemeClr>
            </a:solidFill>
          </a:ln>
        </p:spPr>
        <p:txBody>
          <a:bodyPr wrap="none">
            <a:spAutoFit/>
          </a:bodyPr>
          <a:lstStyle/>
          <a:p>
            <a:r>
              <a:rPr lang="en-US" sz="2000" dirty="0"/>
              <a:t>A Subset of Population</a:t>
            </a:r>
          </a:p>
        </p:txBody>
      </p:sp>
      <p:sp>
        <p:nvSpPr>
          <p:cNvPr id="18" name="Rectangle 17">
            <a:extLst>
              <a:ext uri="{FF2B5EF4-FFF2-40B4-BE49-F238E27FC236}">
                <a16:creationId xmlns:a16="http://schemas.microsoft.com/office/drawing/2014/main" id="{9EF5D9AB-86F5-4B56-9DF2-884CD94F5D4F}"/>
              </a:ext>
            </a:extLst>
          </p:cNvPr>
          <p:cNvSpPr/>
          <p:nvPr/>
        </p:nvSpPr>
        <p:spPr>
          <a:xfrm>
            <a:off x="8631364" y="7465416"/>
            <a:ext cx="1210588" cy="369332"/>
          </a:xfrm>
          <a:prstGeom prst="rect">
            <a:avLst/>
          </a:prstGeom>
          <a:ln>
            <a:solidFill>
              <a:schemeClr val="bg2">
                <a:lumMod val="90000"/>
              </a:schemeClr>
            </a:solidFill>
          </a:ln>
        </p:spPr>
        <p:txBody>
          <a:bodyPr wrap="none">
            <a:spAutoFit/>
          </a:bodyPr>
          <a:lstStyle/>
          <a:p>
            <a:r>
              <a:rPr lang="en-US" sz="2000" dirty="0"/>
              <a:t>Statistics</a:t>
            </a:r>
          </a:p>
        </p:txBody>
      </p:sp>
      <p:sp>
        <p:nvSpPr>
          <p:cNvPr id="19" name="TextBox 18">
            <a:extLst>
              <a:ext uri="{FF2B5EF4-FFF2-40B4-BE49-F238E27FC236}">
                <a16:creationId xmlns:a16="http://schemas.microsoft.com/office/drawing/2014/main" id="{8D348A36-8F3B-4C74-8D44-C08714AE2140}"/>
              </a:ext>
            </a:extLst>
          </p:cNvPr>
          <p:cNvSpPr txBox="1"/>
          <p:nvPr/>
        </p:nvSpPr>
        <p:spPr>
          <a:xfrm>
            <a:off x="8930015" y="6721222"/>
            <a:ext cx="397866" cy="506036"/>
          </a:xfrm>
          <a:prstGeom prst="rect">
            <a:avLst/>
          </a:prstGeom>
          <a:noFill/>
        </p:spPr>
        <p:txBody>
          <a:bodyPr wrap="none" rtlCol="0">
            <a:spAutoFit/>
          </a:bodyPr>
          <a:lstStyle/>
          <a:p>
            <a:r>
              <a:rPr lang="en-US" sz="2987" dirty="0"/>
              <a:t>n</a:t>
            </a:r>
          </a:p>
        </p:txBody>
      </p:sp>
      <p:pic>
        <p:nvPicPr>
          <p:cNvPr id="21" name="skillenza_logo_new (1).png" descr="skillenza_logo_new (1).png">
            <a:extLst>
              <a:ext uri="{FF2B5EF4-FFF2-40B4-BE49-F238E27FC236}">
                <a16:creationId xmlns:a16="http://schemas.microsoft.com/office/drawing/2014/main" id="{D654C022-D7E6-4A95-89AA-44AEEECB91F8}"/>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sp>
        <p:nvSpPr>
          <p:cNvPr id="22" name="Rectangle 21">
            <a:extLst>
              <a:ext uri="{FF2B5EF4-FFF2-40B4-BE49-F238E27FC236}">
                <a16:creationId xmlns:a16="http://schemas.microsoft.com/office/drawing/2014/main" id="{F4895FA6-533E-4F49-991B-0A7AD6E172D6}"/>
              </a:ext>
            </a:extLst>
          </p:cNvPr>
          <p:cNvSpPr/>
          <p:nvPr/>
        </p:nvSpPr>
        <p:spPr>
          <a:xfrm>
            <a:off x="463210" y="375939"/>
            <a:ext cx="5301486" cy="507831"/>
          </a:xfrm>
          <a:prstGeom prst="rect">
            <a:avLst/>
          </a:prstGeom>
        </p:spPr>
        <p:txBody>
          <a:bodyPr wrap="square">
            <a:spAutoFit/>
          </a:bodyPr>
          <a:lstStyle/>
          <a:p>
            <a:r>
              <a:rPr lang="en-US" b="1" dirty="0"/>
              <a:t>Statistical Terminology</a:t>
            </a:r>
          </a:p>
        </p:txBody>
      </p:sp>
    </p:spTree>
    <p:extLst>
      <p:ext uri="{BB962C8B-B14F-4D97-AF65-F5344CB8AC3E}">
        <p14:creationId xmlns:p14="http://schemas.microsoft.com/office/powerpoint/2010/main" val="4075639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par>
                                <p:cTn id="31" presetID="10" presetClass="entr" presetSubtype="0" fill="hold"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500"/>
                                        <p:tgtEl>
                                          <p:spTgt spid="11"/>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2" grpId="0" animBg="1"/>
      <p:bldP spid="15" grpId="0" animBg="1"/>
      <p:bldP spid="16" grpId="0"/>
      <p:bldP spid="17" grpId="0" animBg="1"/>
      <p:bldP spid="18" grpId="0" animBg="1"/>
      <p:bldP spid="1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D6A0CA-4068-4651-B374-DF61EC9187FB}"/>
              </a:ext>
            </a:extLst>
          </p:cNvPr>
          <p:cNvGrpSpPr/>
          <p:nvPr/>
        </p:nvGrpSpPr>
        <p:grpSpPr>
          <a:xfrm>
            <a:off x="2435436" y="2345776"/>
            <a:ext cx="3793914" cy="1650804"/>
            <a:chOff x="6026983" y="2026308"/>
            <a:chExt cx="2574791" cy="1547629"/>
          </a:xfrm>
        </p:grpSpPr>
        <p:sp>
          <p:nvSpPr>
            <p:cNvPr id="7" name="Cloud 6">
              <a:extLst>
                <a:ext uri="{FF2B5EF4-FFF2-40B4-BE49-F238E27FC236}">
                  <a16:creationId xmlns:a16="http://schemas.microsoft.com/office/drawing/2014/main" id="{A7B30B1A-8CB0-4971-B0D9-6894C789615F}"/>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8" name="Oval 7">
              <a:extLst>
                <a:ext uri="{FF2B5EF4-FFF2-40B4-BE49-F238E27FC236}">
                  <a16:creationId xmlns:a16="http://schemas.microsoft.com/office/drawing/2014/main" id="{4ED4EA1B-A628-4A80-AA0C-282EC5AE0F7E}"/>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9" name="Oval 8">
              <a:extLst>
                <a:ext uri="{FF2B5EF4-FFF2-40B4-BE49-F238E27FC236}">
                  <a16:creationId xmlns:a16="http://schemas.microsoft.com/office/drawing/2014/main" id="{7A615FAE-BA17-4560-9EFA-98EC7EC66676}"/>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pic>
        <p:nvPicPr>
          <p:cNvPr id="11" name="Google Shape;509;p45">
            <a:extLst>
              <a:ext uri="{FF2B5EF4-FFF2-40B4-BE49-F238E27FC236}">
                <a16:creationId xmlns:a16="http://schemas.microsoft.com/office/drawing/2014/main" id="{B1921F03-103A-4B12-AF18-0C448577031C}"/>
              </a:ext>
            </a:extLst>
          </p:cNvPr>
          <p:cNvPicPr preferRelativeResize="0"/>
          <p:nvPr/>
        </p:nvPicPr>
        <p:blipFill rotWithShape="1">
          <a:blip r:embed="rId3"/>
          <a:srcRect b="77826"/>
          <a:stretch/>
        </p:blipFill>
        <p:spPr>
          <a:xfrm>
            <a:off x="5616443" y="3996580"/>
            <a:ext cx="6209151" cy="685149"/>
          </a:xfrm>
          <a:prstGeom prst="rect">
            <a:avLst/>
          </a:prstGeom>
          <a:ln>
            <a:noFill/>
          </a:ln>
        </p:spPr>
      </p:pic>
      <p:pic>
        <p:nvPicPr>
          <p:cNvPr id="12" name="Google Shape;509;p45">
            <a:extLst>
              <a:ext uri="{FF2B5EF4-FFF2-40B4-BE49-F238E27FC236}">
                <a16:creationId xmlns:a16="http://schemas.microsoft.com/office/drawing/2014/main" id="{B1921F03-103A-4B12-AF18-0C448577031C}"/>
              </a:ext>
            </a:extLst>
          </p:cNvPr>
          <p:cNvPicPr preferRelativeResize="0"/>
          <p:nvPr/>
        </p:nvPicPr>
        <p:blipFill rotWithShape="1">
          <a:blip r:embed="rId3"/>
          <a:srcRect t="21648" b="44155"/>
          <a:stretch/>
        </p:blipFill>
        <p:spPr>
          <a:xfrm>
            <a:off x="5616441" y="4681729"/>
            <a:ext cx="6209151" cy="1056641"/>
          </a:xfrm>
          <a:prstGeom prst="rect">
            <a:avLst/>
          </a:prstGeom>
          <a:ln>
            <a:noFill/>
          </a:ln>
        </p:spPr>
      </p:pic>
      <p:pic>
        <p:nvPicPr>
          <p:cNvPr id="13" name="Google Shape;509;p45">
            <a:extLst>
              <a:ext uri="{FF2B5EF4-FFF2-40B4-BE49-F238E27FC236}">
                <a16:creationId xmlns:a16="http://schemas.microsoft.com/office/drawing/2014/main" id="{B1921F03-103A-4B12-AF18-0C448577031C}"/>
              </a:ext>
            </a:extLst>
          </p:cNvPr>
          <p:cNvPicPr preferRelativeResize="0"/>
          <p:nvPr/>
        </p:nvPicPr>
        <p:blipFill rotWithShape="1">
          <a:blip r:embed="rId3"/>
          <a:srcRect l="-785" t="55319" r="785" b="22925"/>
          <a:stretch/>
        </p:blipFill>
        <p:spPr>
          <a:xfrm>
            <a:off x="5616441" y="5895197"/>
            <a:ext cx="6209151" cy="672227"/>
          </a:xfrm>
          <a:prstGeom prst="rect">
            <a:avLst/>
          </a:prstGeom>
          <a:ln>
            <a:noFill/>
          </a:ln>
        </p:spPr>
      </p:pic>
      <p:pic>
        <p:nvPicPr>
          <p:cNvPr id="14" name="Google Shape;509;p45">
            <a:extLst>
              <a:ext uri="{FF2B5EF4-FFF2-40B4-BE49-F238E27FC236}">
                <a16:creationId xmlns:a16="http://schemas.microsoft.com/office/drawing/2014/main" id="{B1921F03-103A-4B12-AF18-0C448577031C}"/>
              </a:ext>
            </a:extLst>
          </p:cNvPr>
          <p:cNvPicPr preferRelativeResize="0"/>
          <p:nvPr/>
        </p:nvPicPr>
        <p:blipFill rotWithShape="1">
          <a:blip r:embed="rId3"/>
          <a:srcRect l="-1570" t="75837" r="1570" b="2407"/>
          <a:stretch/>
        </p:blipFill>
        <p:spPr>
          <a:xfrm>
            <a:off x="5844025" y="6634847"/>
            <a:ext cx="6209151" cy="672227"/>
          </a:xfrm>
          <a:prstGeom prst="rect">
            <a:avLst/>
          </a:prstGeom>
          <a:ln>
            <a:noFill/>
          </a:ln>
        </p:spPr>
      </p:pic>
      <p:sp>
        <p:nvSpPr>
          <p:cNvPr id="15" name="Rectangle 14">
            <a:extLst>
              <a:ext uri="{FF2B5EF4-FFF2-40B4-BE49-F238E27FC236}">
                <a16:creationId xmlns:a16="http://schemas.microsoft.com/office/drawing/2014/main" id="{FD0FAB9A-24B4-4997-B468-62AEFC77F799}"/>
              </a:ext>
            </a:extLst>
          </p:cNvPr>
          <p:cNvSpPr/>
          <p:nvPr/>
        </p:nvSpPr>
        <p:spPr>
          <a:xfrm>
            <a:off x="463210" y="375939"/>
            <a:ext cx="5301486" cy="507831"/>
          </a:xfrm>
          <a:prstGeom prst="rect">
            <a:avLst/>
          </a:prstGeom>
        </p:spPr>
        <p:txBody>
          <a:bodyPr wrap="square">
            <a:spAutoFit/>
          </a:bodyPr>
          <a:lstStyle/>
          <a:p>
            <a:r>
              <a:rPr lang="en-US" b="1" dirty="0"/>
              <a:t>Probability Categories</a:t>
            </a:r>
          </a:p>
        </p:txBody>
      </p:sp>
      <p:pic>
        <p:nvPicPr>
          <p:cNvPr id="16" name="skillenza_logo_new (1).png" descr="skillenza_logo_new (1).png">
            <a:extLst>
              <a:ext uri="{FF2B5EF4-FFF2-40B4-BE49-F238E27FC236}">
                <a16:creationId xmlns:a16="http://schemas.microsoft.com/office/drawing/2014/main" id="{18A0DF6F-4AA1-4F62-8051-EC9F907340F6}"/>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17" name="Picture 2" descr="Young man thinking Royalty Free Vector Image - VectorStock">
            <a:extLst>
              <a:ext uri="{FF2B5EF4-FFF2-40B4-BE49-F238E27FC236}">
                <a16:creationId xmlns:a16="http://schemas.microsoft.com/office/drawing/2014/main" id="{CC56FF77-1083-47E3-B8B2-884E64831204}"/>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5411EF36-E669-4603-B160-815430AA792B}"/>
              </a:ext>
            </a:extLst>
          </p:cNvPr>
          <p:cNvSpPr/>
          <p:nvPr/>
        </p:nvSpPr>
        <p:spPr>
          <a:xfrm>
            <a:off x="3234676" y="2783112"/>
            <a:ext cx="2994674" cy="646331"/>
          </a:xfrm>
          <a:prstGeom prst="rect">
            <a:avLst/>
          </a:prstGeom>
        </p:spPr>
        <p:txBody>
          <a:bodyPr wrap="square">
            <a:spAutoFit/>
          </a:bodyPr>
          <a:lstStyle/>
          <a:p>
            <a:pPr lvl="0" algn="ctr"/>
            <a:r>
              <a:rPr lang="en-US" sz="2000" b="1" dirty="0">
                <a:solidFill>
                  <a:schemeClr val="tx1"/>
                </a:solidFill>
              </a:rPr>
              <a:t>Formula for Conditional Probability</a:t>
            </a:r>
          </a:p>
        </p:txBody>
      </p:sp>
    </p:spTree>
    <p:extLst>
      <p:ext uri="{BB962C8B-B14F-4D97-AF65-F5344CB8AC3E}">
        <p14:creationId xmlns:p14="http://schemas.microsoft.com/office/powerpoint/2010/main" val="19369376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D6A0CA-4068-4651-B374-DF61EC9187FB}"/>
              </a:ext>
            </a:extLst>
          </p:cNvPr>
          <p:cNvGrpSpPr/>
          <p:nvPr/>
        </p:nvGrpSpPr>
        <p:grpSpPr>
          <a:xfrm>
            <a:off x="2435436" y="2345776"/>
            <a:ext cx="4066964" cy="1650804"/>
            <a:chOff x="6026983" y="2026308"/>
            <a:chExt cx="2574791" cy="1547629"/>
          </a:xfrm>
        </p:grpSpPr>
        <p:sp>
          <p:nvSpPr>
            <p:cNvPr id="7" name="Cloud 6">
              <a:extLst>
                <a:ext uri="{FF2B5EF4-FFF2-40B4-BE49-F238E27FC236}">
                  <a16:creationId xmlns:a16="http://schemas.microsoft.com/office/drawing/2014/main" id="{A7B30B1A-8CB0-4971-B0D9-6894C789615F}"/>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493" dirty="0">
                <a:solidFill>
                  <a:srgbClr val="604878">
                    <a:lumMod val="50000"/>
                  </a:srgbClr>
                </a:solidFill>
                <a:effectLst>
                  <a:outerShdw blurRad="38100" dist="38100" dir="2700000" algn="tl">
                    <a:srgbClr val="000000">
                      <a:alpha val="43137"/>
                    </a:srgbClr>
                  </a:outerShdw>
                </a:effectLst>
                <a:latin typeface="Gill Sans MT" panose="020B0502020104020203" pitchFamily="34" charset="0"/>
              </a:endParaRPr>
            </a:p>
          </p:txBody>
        </p:sp>
        <p:sp>
          <p:nvSpPr>
            <p:cNvPr id="8" name="Oval 7">
              <a:extLst>
                <a:ext uri="{FF2B5EF4-FFF2-40B4-BE49-F238E27FC236}">
                  <a16:creationId xmlns:a16="http://schemas.microsoft.com/office/drawing/2014/main" id="{4ED4EA1B-A628-4A80-AA0C-282EC5AE0F7E}"/>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9" name="Oval 8">
              <a:extLst>
                <a:ext uri="{FF2B5EF4-FFF2-40B4-BE49-F238E27FC236}">
                  <a16:creationId xmlns:a16="http://schemas.microsoft.com/office/drawing/2014/main" id="{7A615FAE-BA17-4560-9EFA-98EC7EC66676}"/>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sp>
        <p:nvSpPr>
          <p:cNvPr id="2" name="Rectangle 1"/>
          <p:cNvSpPr/>
          <p:nvPr/>
        </p:nvSpPr>
        <p:spPr>
          <a:xfrm>
            <a:off x="5316666" y="4083665"/>
            <a:ext cx="7026052" cy="923330"/>
          </a:xfrm>
          <a:prstGeom prst="rect">
            <a:avLst/>
          </a:prstGeom>
          <a:ln>
            <a:solidFill>
              <a:schemeClr val="bg2">
                <a:lumMod val="90000"/>
              </a:schemeClr>
            </a:solidFill>
          </a:ln>
        </p:spPr>
        <p:txBody>
          <a:bodyPr wrap="square">
            <a:spAutoFit/>
          </a:bodyPr>
          <a:lstStyle/>
          <a:p>
            <a:pPr algn="ctr">
              <a:spcAft>
                <a:spcPts val="2275"/>
              </a:spcAft>
            </a:pPr>
            <a:r>
              <a:rPr lang="en-US" sz="2000" dirty="0">
                <a:cs typeface="Calibri"/>
                <a:sym typeface="Calibri"/>
              </a:rPr>
              <a:t>The probability function for a discrete random variable is the probability mass function. It shows the exact probabilities for a particular value of the random variable.</a:t>
            </a:r>
          </a:p>
        </p:txBody>
      </p:sp>
      <p:pic>
        <p:nvPicPr>
          <p:cNvPr id="1026" name="Picture 2" descr="https://s3-ap-south-1.amazonaws.com/av-blog-media/wp-content/uploads/2017/09/18144707/dat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1093" y="5349240"/>
            <a:ext cx="1249680" cy="2235201"/>
          </a:xfrm>
          <a:prstGeom prst="rect">
            <a:avLst/>
          </a:prstGeom>
          <a:noFill/>
          <a:ln>
            <a:solidFill>
              <a:schemeClr val="bg2">
                <a:lumMod val="90000"/>
              </a:schemeClr>
            </a:solidFill>
          </a:ln>
          <a:extLst>
            <a:ext uri="{909E8E84-426E-40DD-AFC4-6F175D3DCCD1}">
              <a14:hiddenFill xmlns:a14="http://schemas.microsoft.com/office/drawing/2010/main">
                <a:solidFill>
                  <a:srgbClr val="FFFFFF"/>
                </a:solidFill>
              </a14:hiddenFill>
            </a:ext>
          </a:extLst>
        </p:spPr>
      </p:pic>
      <p:pic>
        <p:nvPicPr>
          <p:cNvPr id="1028" name="Picture 4" descr="https://s3-ap-south-1.amazonaws.com/av-blog-media/wp-content/uploads/2017/09/18143526/image67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24242" y="5349240"/>
            <a:ext cx="4234656" cy="255524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9217152" y="6033731"/>
            <a:ext cx="924418" cy="187075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2" name="Rectangle 11">
            <a:extLst>
              <a:ext uri="{FF2B5EF4-FFF2-40B4-BE49-F238E27FC236}">
                <a16:creationId xmlns:a16="http://schemas.microsoft.com/office/drawing/2014/main" id="{74E5E168-5441-40DB-923D-E656BF5B2E80}"/>
              </a:ext>
            </a:extLst>
          </p:cNvPr>
          <p:cNvSpPr/>
          <p:nvPr/>
        </p:nvSpPr>
        <p:spPr>
          <a:xfrm>
            <a:off x="463210" y="375939"/>
            <a:ext cx="5301486" cy="507831"/>
          </a:xfrm>
          <a:prstGeom prst="rect">
            <a:avLst/>
          </a:prstGeom>
        </p:spPr>
        <p:txBody>
          <a:bodyPr wrap="square">
            <a:spAutoFit/>
          </a:bodyPr>
          <a:lstStyle/>
          <a:p>
            <a:r>
              <a:rPr lang="en-US" b="1" dirty="0"/>
              <a:t>Probability Distribution</a:t>
            </a:r>
          </a:p>
        </p:txBody>
      </p:sp>
      <p:pic>
        <p:nvPicPr>
          <p:cNvPr id="13" name="skillenza_logo_new (1).png" descr="skillenza_logo_new (1).png">
            <a:extLst>
              <a:ext uri="{FF2B5EF4-FFF2-40B4-BE49-F238E27FC236}">
                <a16:creationId xmlns:a16="http://schemas.microsoft.com/office/drawing/2014/main" id="{25378E48-047F-46B2-B7B3-0663AA5FEC8D}"/>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pic>
        <p:nvPicPr>
          <p:cNvPr id="14" name="Picture 2" descr="Young man thinking Royalty Free Vector Image - VectorStock">
            <a:extLst>
              <a:ext uri="{FF2B5EF4-FFF2-40B4-BE49-F238E27FC236}">
                <a16:creationId xmlns:a16="http://schemas.microsoft.com/office/drawing/2014/main" id="{469CBA48-72F7-4B29-B04B-8D87E8C6A292}"/>
              </a:ext>
            </a:extLst>
          </p:cNvPr>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06B9CE73-3B25-488B-A13B-0CF90DB4465B}"/>
              </a:ext>
            </a:extLst>
          </p:cNvPr>
          <p:cNvSpPr/>
          <p:nvPr/>
        </p:nvSpPr>
        <p:spPr>
          <a:xfrm>
            <a:off x="3313733" y="2848012"/>
            <a:ext cx="2994674" cy="646331"/>
          </a:xfrm>
          <a:prstGeom prst="rect">
            <a:avLst/>
          </a:prstGeom>
        </p:spPr>
        <p:txBody>
          <a:bodyPr wrap="square">
            <a:spAutoFit/>
          </a:bodyPr>
          <a:lstStyle/>
          <a:p>
            <a:pPr lvl="0" algn="ctr"/>
            <a:r>
              <a:rPr lang="en-US" sz="2000" b="1" dirty="0">
                <a:solidFill>
                  <a:schemeClr val="tx1"/>
                </a:solidFill>
              </a:rPr>
              <a:t>What is Probability Distribution?</a:t>
            </a:r>
          </a:p>
        </p:txBody>
      </p:sp>
    </p:spTree>
    <p:extLst>
      <p:ext uri="{BB962C8B-B14F-4D97-AF65-F5344CB8AC3E}">
        <p14:creationId xmlns:p14="http://schemas.microsoft.com/office/powerpoint/2010/main" val="1828807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8"/>
                                        </p:tgtEl>
                                        <p:attrNameLst>
                                          <p:attrName>style.visibility</p:attrName>
                                        </p:attrNameLst>
                                      </p:cBhvr>
                                      <p:to>
                                        <p:strVal val="visible"/>
                                      </p:to>
                                    </p:set>
                                    <p:animEffect transition="in" filter="fade">
                                      <p:cBhvr>
                                        <p:cTn id="12" dur="500"/>
                                        <p:tgtEl>
                                          <p:spTgt spid="10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Rectangle"/>
          <p:cNvSpPr/>
          <p:nvPr/>
        </p:nvSpPr>
        <p:spPr>
          <a:xfrm>
            <a:off x="-6326" y="-43141"/>
            <a:ext cx="13017452"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8" name="Rectangle"/>
          <p:cNvSpPr/>
          <p:nvPr/>
        </p:nvSpPr>
        <p:spPr>
          <a:xfrm>
            <a:off x="-6326" y="-43141"/>
            <a:ext cx="13017452"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79" name="Rectangle"/>
          <p:cNvSpPr/>
          <p:nvPr/>
        </p:nvSpPr>
        <p:spPr>
          <a:xfrm>
            <a:off x="-6326" y="-43141"/>
            <a:ext cx="13017452" cy="9839882"/>
          </a:xfrm>
          <a:prstGeom prst="rect">
            <a:avLst/>
          </a:prstGeom>
          <a:solidFill>
            <a:srgbClr val="4D4DF6"/>
          </a:solidFill>
          <a:ln w="12700">
            <a:miter lim="400000"/>
          </a:ln>
        </p:spPr>
        <p:txBody>
          <a:bodyPr lIns="50800" tIns="50800" rIns="50800" bIns="50800" anchor="ctr"/>
          <a:lstStyle/>
          <a:p>
            <a:pPr algn="ctr" defTabSz="584200">
              <a:lnSpc>
                <a:spcPct val="100000"/>
              </a:lnSpc>
              <a:spcBef>
                <a:spcPts val="0"/>
              </a:spcBef>
              <a:defRPr sz="2200">
                <a:solidFill>
                  <a:srgbClr val="CCF434"/>
                </a:solidFill>
                <a:latin typeface="Helvetica Neue Medium"/>
                <a:ea typeface="Helvetica Neue Medium"/>
                <a:cs typeface="Helvetica Neue Medium"/>
                <a:sym typeface="Helvetica Neue Medium"/>
              </a:defRPr>
            </a:pPr>
            <a:endParaRPr/>
          </a:p>
        </p:txBody>
      </p:sp>
      <p:sp>
        <p:nvSpPr>
          <p:cNvPr id="180" name="Thank You"/>
          <p:cNvSpPr txBox="1"/>
          <p:nvPr/>
        </p:nvSpPr>
        <p:spPr>
          <a:xfrm>
            <a:off x="1038955" y="4337978"/>
            <a:ext cx="10926890" cy="20682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457200">
              <a:lnSpc>
                <a:spcPts val="16200"/>
              </a:lnSpc>
              <a:spcBef>
                <a:spcPts val="0"/>
              </a:spcBef>
              <a:defRPr sz="6900">
                <a:solidFill>
                  <a:srgbClr val="FFFFFF"/>
                </a:solidFill>
                <a:latin typeface="Avenir Medium"/>
                <a:ea typeface="Avenir Medium"/>
                <a:cs typeface="Avenir Medium"/>
                <a:sym typeface="Avenir Medium"/>
              </a:defRPr>
            </a:lvl1pPr>
          </a:lstStyle>
          <a:p>
            <a:r>
              <a:t>Thank You</a:t>
            </a:r>
          </a:p>
        </p:txBody>
      </p:sp>
      <p:pic>
        <p:nvPicPr>
          <p:cNvPr id="181" name="skillenza_icon.png" descr="skillenza_icon.png"/>
          <p:cNvPicPr>
            <a:picLocks noChangeAspect="1"/>
          </p:cNvPicPr>
          <p:nvPr/>
        </p:nvPicPr>
        <p:blipFill>
          <a:blip r:embed="rId2">
            <a:alphaModFix amt="7066"/>
          </a:blip>
          <a:srcRect t="965" r="84"/>
          <a:stretch>
            <a:fillRect/>
          </a:stretch>
        </p:blipFill>
        <p:spPr>
          <a:xfrm rot="10500901">
            <a:off x="1918786" y="-54450"/>
            <a:ext cx="9167321" cy="9086483"/>
          </a:xfrm>
          <a:prstGeom prst="rect">
            <a:avLst/>
          </a:prstGeom>
          <a:ln w="12700">
            <a:miter lim="400000"/>
          </a:ln>
        </p:spPr>
      </p:pic>
      <p:pic>
        <p:nvPicPr>
          <p:cNvPr id="182" name="Image" descr="Image"/>
          <p:cNvPicPr>
            <a:picLocks noChangeAspect="1"/>
          </p:cNvPicPr>
          <p:nvPr/>
        </p:nvPicPr>
        <p:blipFill>
          <a:blip r:embed="rId3"/>
          <a:stretch>
            <a:fillRect/>
          </a:stretch>
        </p:blipFill>
        <p:spPr>
          <a:xfrm>
            <a:off x="5668295" y="3238500"/>
            <a:ext cx="1922208" cy="1295400"/>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4" descr="Related image">
            <a:extLst>
              <a:ext uri="{FF2B5EF4-FFF2-40B4-BE49-F238E27FC236}">
                <a16:creationId xmlns:a16="http://schemas.microsoft.com/office/drawing/2014/main" id="{BED4710B-2F87-494C-80C7-000A7153082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5627406" y="5499151"/>
            <a:ext cx="1699071" cy="1464372"/>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F745C7AF-F9FA-45B5-8544-0347B1A0B83B}"/>
              </a:ext>
            </a:extLst>
          </p:cNvPr>
          <p:cNvGrpSpPr/>
          <p:nvPr/>
        </p:nvGrpSpPr>
        <p:grpSpPr>
          <a:xfrm>
            <a:off x="530195" y="5238685"/>
            <a:ext cx="1699071" cy="2928743"/>
            <a:chOff x="457301" y="3450214"/>
            <a:chExt cx="1592879" cy="2745697"/>
          </a:xfrm>
        </p:grpSpPr>
        <p:pic>
          <p:nvPicPr>
            <p:cNvPr id="1028" name="Picture 4" descr="Related image">
              <a:extLst>
                <a:ext uri="{FF2B5EF4-FFF2-40B4-BE49-F238E27FC236}">
                  <a16:creationId xmlns:a16="http://schemas.microsoft.com/office/drawing/2014/main" id="{919CE336-01F2-4800-97D4-99642884CD30}"/>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457301" y="4823062"/>
              <a:ext cx="1592879" cy="137284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Related image">
              <a:extLst>
                <a:ext uri="{FF2B5EF4-FFF2-40B4-BE49-F238E27FC236}">
                  <a16:creationId xmlns:a16="http://schemas.microsoft.com/office/drawing/2014/main" id="{AD62EC6B-3CA5-4A2D-8975-A4FF458FD528}"/>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457301" y="3450214"/>
              <a:ext cx="1592879" cy="137284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1" name="Group 10">
            <a:extLst>
              <a:ext uri="{FF2B5EF4-FFF2-40B4-BE49-F238E27FC236}">
                <a16:creationId xmlns:a16="http://schemas.microsoft.com/office/drawing/2014/main" id="{2866727D-DD7D-4043-913A-58D690506EF9}"/>
              </a:ext>
            </a:extLst>
          </p:cNvPr>
          <p:cNvGrpSpPr/>
          <p:nvPr/>
        </p:nvGrpSpPr>
        <p:grpSpPr>
          <a:xfrm>
            <a:off x="2229266" y="5238682"/>
            <a:ext cx="1699071" cy="2928745"/>
            <a:chOff x="2050180" y="3450213"/>
            <a:chExt cx="1592879" cy="2745698"/>
          </a:xfrm>
        </p:grpSpPr>
        <p:pic>
          <p:nvPicPr>
            <p:cNvPr id="9" name="Picture 4" descr="Related image">
              <a:extLst>
                <a:ext uri="{FF2B5EF4-FFF2-40B4-BE49-F238E27FC236}">
                  <a16:creationId xmlns:a16="http://schemas.microsoft.com/office/drawing/2014/main" id="{359DCB25-E1FC-410A-BC58-C9DE02712157}"/>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2050180" y="4823062"/>
              <a:ext cx="1592879" cy="137284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Related image">
              <a:extLst>
                <a:ext uri="{FF2B5EF4-FFF2-40B4-BE49-F238E27FC236}">
                  <a16:creationId xmlns:a16="http://schemas.microsoft.com/office/drawing/2014/main" id="{E6AE2A14-B791-48CE-9B8A-FD19E291BA7C}"/>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2050180" y="3450213"/>
              <a:ext cx="1592879" cy="137284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3" name="Group 12">
            <a:extLst>
              <a:ext uri="{FF2B5EF4-FFF2-40B4-BE49-F238E27FC236}">
                <a16:creationId xmlns:a16="http://schemas.microsoft.com/office/drawing/2014/main" id="{67E5DEF9-C35E-4A1A-8C2D-90959780F37B}"/>
              </a:ext>
            </a:extLst>
          </p:cNvPr>
          <p:cNvGrpSpPr/>
          <p:nvPr/>
        </p:nvGrpSpPr>
        <p:grpSpPr>
          <a:xfrm>
            <a:off x="530194" y="2264684"/>
            <a:ext cx="3398142" cy="2928745"/>
            <a:chOff x="340570" y="1158804"/>
            <a:chExt cx="12515850" cy="6359460"/>
          </a:xfrm>
        </p:grpSpPr>
        <p:pic>
          <p:nvPicPr>
            <p:cNvPr id="14" name="Picture 4" descr="Related image">
              <a:extLst>
                <a:ext uri="{FF2B5EF4-FFF2-40B4-BE49-F238E27FC236}">
                  <a16:creationId xmlns:a16="http://schemas.microsoft.com/office/drawing/2014/main" id="{417B380E-FA59-4026-849D-842532ADA49E}"/>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340570" y="4338535"/>
              <a:ext cx="6257925" cy="3179729"/>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Related image">
              <a:extLst>
                <a:ext uri="{FF2B5EF4-FFF2-40B4-BE49-F238E27FC236}">
                  <a16:creationId xmlns:a16="http://schemas.microsoft.com/office/drawing/2014/main" id="{DD5B5D2A-5240-43C6-A7A4-707C44BB7075}"/>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340570" y="1158806"/>
              <a:ext cx="6257925" cy="317972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Related image">
              <a:extLst>
                <a:ext uri="{FF2B5EF4-FFF2-40B4-BE49-F238E27FC236}">
                  <a16:creationId xmlns:a16="http://schemas.microsoft.com/office/drawing/2014/main" id="{FB38C2E2-F1B3-4FF3-888F-9E4A36CFA315}"/>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6598495" y="4338534"/>
              <a:ext cx="6257925" cy="3179729"/>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Related image">
              <a:extLst>
                <a:ext uri="{FF2B5EF4-FFF2-40B4-BE49-F238E27FC236}">
                  <a16:creationId xmlns:a16="http://schemas.microsoft.com/office/drawing/2014/main" id="{140E9808-E64D-4EFA-86DB-999C804B169D}"/>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6598495" y="1158804"/>
              <a:ext cx="6257925" cy="317972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Group 27">
            <a:extLst>
              <a:ext uri="{FF2B5EF4-FFF2-40B4-BE49-F238E27FC236}">
                <a16:creationId xmlns:a16="http://schemas.microsoft.com/office/drawing/2014/main" id="{9467B423-4FA5-4BDB-97B6-5DAEB819BC0E}"/>
              </a:ext>
            </a:extLst>
          </p:cNvPr>
          <p:cNvGrpSpPr/>
          <p:nvPr/>
        </p:nvGrpSpPr>
        <p:grpSpPr>
          <a:xfrm>
            <a:off x="3928337" y="5238685"/>
            <a:ext cx="1699071" cy="2928743"/>
            <a:chOff x="3643059" y="3450214"/>
            <a:chExt cx="1592879" cy="2745697"/>
          </a:xfrm>
        </p:grpSpPr>
        <p:pic>
          <p:nvPicPr>
            <p:cNvPr id="19" name="Picture 4" descr="Related image">
              <a:extLst>
                <a:ext uri="{FF2B5EF4-FFF2-40B4-BE49-F238E27FC236}">
                  <a16:creationId xmlns:a16="http://schemas.microsoft.com/office/drawing/2014/main" id="{68FF833D-DF03-418F-A59D-2029ED98266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3643059" y="4823062"/>
              <a:ext cx="1592879" cy="137284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descr="Related image">
              <a:extLst>
                <a:ext uri="{FF2B5EF4-FFF2-40B4-BE49-F238E27FC236}">
                  <a16:creationId xmlns:a16="http://schemas.microsoft.com/office/drawing/2014/main" id="{417CA732-3FB4-4886-9185-F701D3CE97C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3643059" y="3450214"/>
              <a:ext cx="1592879" cy="137284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0" name="Group 29">
            <a:extLst>
              <a:ext uri="{FF2B5EF4-FFF2-40B4-BE49-F238E27FC236}">
                <a16:creationId xmlns:a16="http://schemas.microsoft.com/office/drawing/2014/main" id="{E0363E36-AA92-4B96-AE28-CBFD3C8AAE0F}"/>
              </a:ext>
            </a:extLst>
          </p:cNvPr>
          <p:cNvGrpSpPr/>
          <p:nvPr/>
        </p:nvGrpSpPr>
        <p:grpSpPr>
          <a:xfrm>
            <a:off x="5627407" y="5238682"/>
            <a:ext cx="1699071" cy="2928745"/>
            <a:chOff x="5235938" y="3450213"/>
            <a:chExt cx="1592879" cy="2745698"/>
          </a:xfrm>
        </p:grpSpPr>
        <p:pic>
          <p:nvPicPr>
            <p:cNvPr id="21" name="Picture 4" descr="Related image">
              <a:extLst>
                <a:ext uri="{FF2B5EF4-FFF2-40B4-BE49-F238E27FC236}">
                  <a16:creationId xmlns:a16="http://schemas.microsoft.com/office/drawing/2014/main" id="{F60306D8-2271-49D4-AEFF-84CC9FD5F41D}"/>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5235938" y="4823062"/>
              <a:ext cx="1592879" cy="1372849"/>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descr="Related image">
              <a:extLst>
                <a:ext uri="{FF2B5EF4-FFF2-40B4-BE49-F238E27FC236}">
                  <a16:creationId xmlns:a16="http://schemas.microsoft.com/office/drawing/2014/main" id="{940C5223-253F-4A2A-B7D1-95D6DC974CEC}"/>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5235938" y="3450213"/>
              <a:ext cx="1592879" cy="137284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3" name="Group 22">
            <a:extLst>
              <a:ext uri="{FF2B5EF4-FFF2-40B4-BE49-F238E27FC236}">
                <a16:creationId xmlns:a16="http://schemas.microsoft.com/office/drawing/2014/main" id="{5F77F296-58EE-4F7E-8A5F-F722CAC6773D}"/>
              </a:ext>
            </a:extLst>
          </p:cNvPr>
          <p:cNvGrpSpPr/>
          <p:nvPr/>
        </p:nvGrpSpPr>
        <p:grpSpPr>
          <a:xfrm>
            <a:off x="3928336" y="2287310"/>
            <a:ext cx="3398142" cy="2928745"/>
            <a:chOff x="340570" y="1158804"/>
            <a:chExt cx="12515850" cy="6359460"/>
          </a:xfrm>
        </p:grpSpPr>
        <p:pic>
          <p:nvPicPr>
            <p:cNvPr id="24" name="Picture 4" descr="Related image">
              <a:extLst>
                <a:ext uri="{FF2B5EF4-FFF2-40B4-BE49-F238E27FC236}">
                  <a16:creationId xmlns:a16="http://schemas.microsoft.com/office/drawing/2014/main" id="{C700B722-304A-4FDD-AD06-A6E225D99089}"/>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340570" y="4338535"/>
              <a:ext cx="6257925" cy="3179729"/>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Related image">
              <a:extLst>
                <a:ext uri="{FF2B5EF4-FFF2-40B4-BE49-F238E27FC236}">
                  <a16:creationId xmlns:a16="http://schemas.microsoft.com/office/drawing/2014/main" id="{5D73D657-FFF5-4907-BB94-4EE96B20CA51}"/>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340570" y="1158806"/>
              <a:ext cx="6257925" cy="3179729"/>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descr="Related image">
              <a:extLst>
                <a:ext uri="{FF2B5EF4-FFF2-40B4-BE49-F238E27FC236}">
                  <a16:creationId xmlns:a16="http://schemas.microsoft.com/office/drawing/2014/main" id="{31972D06-596E-42F6-B01F-B89200F487BE}"/>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6598495" y="4338534"/>
              <a:ext cx="6257925" cy="317972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Related image">
              <a:extLst>
                <a:ext uri="{FF2B5EF4-FFF2-40B4-BE49-F238E27FC236}">
                  <a16:creationId xmlns:a16="http://schemas.microsoft.com/office/drawing/2014/main" id="{8DE2BD84-DBF0-4743-8FDA-9133CFBBCF0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6598495" y="1158804"/>
              <a:ext cx="6257925" cy="3179729"/>
            </a:xfrm>
            <a:prstGeom prst="rect">
              <a:avLst/>
            </a:prstGeom>
            <a:noFill/>
            <a:extLst>
              <a:ext uri="{909E8E84-426E-40DD-AFC4-6F175D3DCCD1}">
                <a14:hiddenFill xmlns:a14="http://schemas.microsoft.com/office/drawing/2010/main">
                  <a:solidFill>
                    <a:srgbClr val="FFFFFF"/>
                  </a:solidFill>
                </a14:hiddenFill>
              </a:ext>
            </a:extLst>
          </p:spPr>
        </p:pic>
      </p:grpSp>
      <p:pic>
        <p:nvPicPr>
          <p:cNvPr id="29" name="Picture 4" descr="Related image">
            <a:extLst>
              <a:ext uri="{FF2B5EF4-FFF2-40B4-BE49-F238E27FC236}">
                <a16:creationId xmlns:a16="http://schemas.microsoft.com/office/drawing/2014/main" id="{1BE70DBF-636F-4BC9-B86A-15A5D8BD133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261"/>
          <a:stretch/>
        </p:blipFill>
        <p:spPr bwMode="auto">
          <a:xfrm>
            <a:off x="5627405" y="2287309"/>
            <a:ext cx="1699071" cy="1464372"/>
          </a:xfrm>
          <a:prstGeom prst="rect">
            <a:avLst/>
          </a:prstGeom>
          <a:noFill/>
          <a:extLst>
            <a:ext uri="{909E8E84-426E-40DD-AFC4-6F175D3DCCD1}">
              <a14:hiddenFill xmlns:a14="http://schemas.microsoft.com/office/drawing/2010/main">
                <a:solidFill>
                  <a:srgbClr val="FFFFFF"/>
                </a:solidFill>
              </a14:hiddenFill>
            </a:ext>
          </a:extLst>
        </p:spPr>
      </p:pic>
      <p:pic>
        <p:nvPicPr>
          <p:cNvPr id="32" name="skillenza_logo_new (1).png" descr="skillenza_logo_new (1).png">
            <a:extLst>
              <a:ext uri="{FF2B5EF4-FFF2-40B4-BE49-F238E27FC236}">
                <a16:creationId xmlns:a16="http://schemas.microsoft.com/office/drawing/2014/main" id="{CE10EA81-7F29-4BA8-A6EC-CC246BA60474}"/>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sp>
        <p:nvSpPr>
          <p:cNvPr id="35" name="Rectangle 34">
            <a:extLst>
              <a:ext uri="{FF2B5EF4-FFF2-40B4-BE49-F238E27FC236}">
                <a16:creationId xmlns:a16="http://schemas.microsoft.com/office/drawing/2014/main" id="{9D35DCA6-34FE-47FE-95B8-BA124C49B93A}"/>
              </a:ext>
            </a:extLst>
          </p:cNvPr>
          <p:cNvSpPr/>
          <p:nvPr/>
        </p:nvSpPr>
        <p:spPr>
          <a:xfrm>
            <a:off x="463210" y="375939"/>
            <a:ext cx="5301486" cy="507831"/>
          </a:xfrm>
          <a:prstGeom prst="rect">
            <a:avLst/>
          </a:prstGeom>
        </p:spPr>
        <p:txBody>
          <a:bodyPr wrap="square">
            <a:spAutoFit/>
          </a:bodyPr>
          <a:lstStyle/>
          <a:p>
            <a:r>
              <a:rPr lang="en-US" b="1" dirty="0"/>
              <a:t>Statistical Terminology</a:t>
            </a:r>
          </a:p>
        </p:txBody>
      </p:sp>
    </p:spTree>
    <p:extLst>
      <p:ext uri="{BB962C8B-B14F-4D97-AF65-F5344CB8AC3E}">
        <p14:creationId xmlns:p14="http://schemas.microsoft.com/office/powerpoint/2010/main" val="3150989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par>
                                <p:cTn id="23" presetID="10" presetClass="entr" presetSubtype="0" fill="hold" nodeType="with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500"/>
                                        <p:tgtEl>
                                          <p:spTgt spid="30"/>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34"/>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29"/>
                                        </p:tgtEl>
                                        <p:attrNameLst>
                                          <p:attrName>style.visibility</p:attrName>
                                        </p:attrNameLst>
                                      </p:cBhvr>
                                      <p:to>
                                        <p:strVal val="visible"/>
                                      </p:to>
                                    </p:set>
                                  </p:childTnLst>
                                </p:cTn>
                              </p:par>
                              <p:par>
                                <p:cTn id="32" presetID="49" presetClass="path" presetSubtype="0" accel="50000" decel="50000" fill="hold" nodeType="withEffect">
                                  <p:stCondLst>
                                    <p:cond delay="0"/>
                                  </p:stCondLst>
                                  <p:childTnLst>
                                    <p:animMotion origin="layout" path="M 3.125E-6 4.81481E-6 L 0.3845 -0.18565 " pathEditMode="relative" rAng="0" ptsTypes="AA">
                                      <p:cBhvr>
                                        <p:cTn id="33" dur="2000" fill="hold"/>
                                        <p:tgtEl>
                                          <p:spTgt spid="34"/>
                                        </p:tgtEl>
                                        <p:attrNameLst>
                                          <p:attrName>ppt_x</p:attrName>
                                          <p:attrName>ppt_y</p:attrName>
                                        </p:attrNameLst>
                                      </p:cBhvr>
                                      <p:rCtr x="19219" y="-9282"/>
                                    </p:animMotion>
                                  </p:childTnLst>
                                </p:cTn>
                              </p:par>
                              <p:par>
                                <p:cTn id="34" presetID="49" presetClass="path" presetSubtype="0" accel="50000" decel="50000" fill="hold" nodeType="withEffect">
                                  <p:stCondLst>
                                    <p:cond delay="0"/>
                                  </p:stCondLst>
                                  <p:childTnLst>
                                    <p:animMotion origin="layout" path="M 3.125E-6 -4.81481E-6 L 0.25 0.25 " pathEditMode="relative" rAng="0" ptsTypes="AA">
                                      <p:cBhvr>
                                        <p:cTn id="35" dur="2000" fill="hold"/>
                                        <p:tgtEl>
                                          <p:spTgt spid="29"/>
                                        </p:tgtEl>
                                        <p:attrNameLst>
                                          <p:attrName>ppt_x</p:attrName>
                                          <p:attrName>ppt_y</p:attrName>
                                        </p:attrNameLst>
                                      </p:cBhvr>
                                      <p:rCtr x="1250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5" y="2074746"/>
            <a:ext cx="3248861" cy="1921833"/>
            <a:chOff x="6026983" y="1772218"/>
            <a:chExt cx="3045807" cy="1801719"/>
          </a:xfrm>
        </p:grpSpPr>
        <p:sp>
          <p:nvSpPr>
            <p:cNvPr id="15" name="Cloud 14">
              <a:extLst>
                <a:ext uri="{FF2B5EF4-FFF2-40B4-BE49-F238E27FC236}">
                  <a16:creationId xmlns:a16="http://schemas.microsoft.com/office/drawing/2014/main" id="{2B0E33CD-6FF9-432C-94CE-A628D88275F8}"/>
                </a:ext>
              </a:extLst>
            </p:cNvPr>
            <p:cNvSpPr/>
            <p:nvPr/>
          </p:nvSpPr>
          <p:spPr>
            <a:xfrm>
              <a:off x="6165018" y="1772218"/>
              <a:ext cx="2907772"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IN" sz="2000" b="1" kern="1200" dirty="0">
                  <a:solidFill>
                    <a:prstClr val="black"/>
                  </a:solidFill>
                  <a:latin typeface="Calibri" panose="020F0502020204030204"/>
                </a:rPr>
                <a:t>What is Census</a:t>
              </a:r>
              <a:r>
                <a:rPr lang="en-US" sz="2000" b="1" kern="1200" dirty="0">
                  <a:solidFill>
                    <a:prstClr val="black"/>
                  </a:solidFill>
                  <a:latin typeface="Calibri" panose="020F0502020204030204"/>
                </a:rPr>
                <a:t> </a:t>
              </a:r>
              <a:r>
                <a:rPr lang="en-US" sz="2000" b="1" dirty="0">
                  <a:solidFill>
                    <a:srgbClr val="000000"/>
                  </a:solidFill>
                  <a:ea typeface="Calibri"/>
                  <a:cs typeface="Calibri"/>
                  <a:sym typeface="Calibri"/>
                </a:rPr>
                <a:t>&amp; Survey?</a:t>
              </a:r>
              <a:endParaRPr lang="en-IN" sz="2000" b="1" kern="1200" dirty="0">
                <a:solidFill>
                  <a:prstClr val="black"/>
                </a:solidFill>
                <a:latin typeface="Calibri" panose="020F0502020204030204"/>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3" name="Group 2">
            <a:extLst>
              <a:ext uri="{FF2B5EF4-FFF2-40B4-BE49-F238E27FC236}">
                <a16:creationId xmlns:a16="http://schemas.microsoft.com/office/drawing/2014/main" id="{FCF55989-DA0A-4E80-9340-5DDCC1158DEB}"/>
              </a:ext>
            </a:extLst>
          </p:cNvPr>
          <p:cNvGrpSpPr/>
          <p:nvPr/>
        </p:nvGrpSpPr>
        <p:grpSpPr>
          <a:xfrm>
            <a:off x="5159578" y="2777222"/>
            <a:ext cx="4069304" cy="2732635"/>
            <a:chOff x="5265283" y="2603793"/>
            <a:chExt cx="3814974" cy="2561843"/>
          </a:xfrm>
        </p:grpSpPr>
        <p:pic>
          <p:nvPicPr>
            <p:cNvPr id="1026" name="Picture 2" descr="Related image">
              <a:extLst>
                <a:ext uri="{FF2B5EF4-FFF2-40B4-BE49-F238E27FC236}">
                  <a16:creationId xmlns:a16="http://schemas.microsoft.com/office/drawing/2014/main" id="{A794D062-D7FE-4C6A-A55A-B4787CD6F885}"/>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379000" y="2603793"/>
              <a:ext cx="3701257" cy="149976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19DD3EEC-7E8B-48D7-8B38-D0C8E1A98D49}"/>
                </a:ext>
              </a:extLst>
            </p:cNvPr>
            <p:cNvSpPr/>
            <p:nvPr/>
          </p:nvSpPr>
          <p:spPr>
            <a:xfrm>
              <a:off x="5265283" y="4300015"/>
              <a:ext cx="3701258" cy="865621"/>
            </a:xfrm>
            <a:prstGeom prst="rect">
              <a:avLst/>
            </a:prstGeom>
            <a:ln>
              <a:solidFill>
                <a:schemeClr val="bg2">
                  <a:lumMod val="90000"/>
                </a:schemeClr>
              </a:solidFill>
            </a:ln>
          </p:spPr>
          <p:txBody>
            <a:bodyPr wrap="square">
              <a:spAutoFit/>
            </a:bodyPr>
            <a:lstStyle/>
            <a:p>
              <a:pPr algn="ctr">
                <a:spcBef>
                  <a:spcPts val="0"/>
                </a:spcBef>
              </a:pPr>
              <a:r>
                <a:rPr lang="en-US" sz="2000" b="1" dirty="0">
                  <a:sym typeface="Calibri"/>
                </a:rPr>
                <a:t>Census </a:t>
              </a:r>
            </a:p>
            <a:p>
              <a:pPr algn="ctr">
                <a:spcBef>
                  <a:spcPts val="0"/>
                </a:spcBef>
              </a:pPr>
              <a:r>
                <a:rPr lang="en-US" sz="2000" dirty="0">
                  <a:sym typeface="Calibri"/>
                </a:rPr>
                <a:t>Gathering data from the whole population of interest</a:t>
              </a:r>
            </a:p>
          </p:txBody>
        </p:sp>
      </p:grpSp>
      <p:grpSp>
        <p:nvGrpSpPr>
          <p:cNvPr id="7" name="Group 6">
            <a:extLst>
              <a:ext uri="{FF2B5EF4-FFF2-40B4-BE49-F238E27FC236}">
                <a16:creationId xmlns:a16="http://schemas.microsoft.com/office/drawing/2014/main" id="{839DD569-7A16-4CA5-9BFD-8E228E9BA8BF}"/>
              </a:ext>
            </a:extLst>
          </p:cNvPr>
          <p:cNvGrpSpPr/>
          <p:nvPr/>
        </p:nvGrpSpPr>
        <p:grpSpPr>
          <a:xfrm>
            <a:off x="8623418" y="5787160"/>
            <a:ext cx="4002135" cy="2902673"/>
            <a:chOff x="8084452" y="3300197"/>
            <a:chExt cx="3752002" cy="2721256"/>
          </a:xfrm>
        </p:grpSpPr>
        <p:pic>
          <p:nvPicPr>
            <p:cNvPr id="1028" name="Picture 4" descr="Related image">
              <a:extLst>
                <a:ext uri="{FF2B5EF4-FFF2-40B4-BE49-F238E27FC236}">
                  <a16:creationId xmlns:a16="http://schemas.microsoft.com/office/drawing/2014/main" id="{759044BB-7434-4A63-B85F-1B57B0E4524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763778" y="3300197"/>
              <a:ext cx="2214761" cy="148942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753B3019-ABE2-414A-B696-1C2CA5E79E27}"/>
                </a:ext>
              </a:extLst>
            </p:cNvPr>
            <p:cNvSpPr/>
            <p:nvPr/>
          </p:nvSpPr>
          <p:spPr>
            <a:xfrm>
              <a:off x="8084452" y="4896145"/>
              <a:ext cx="3752002" cy="1125308"/>
            </a:xfrm>
            <a:prstGeom prst="rect">
              <a:avLst/>
            </a:prstGeom>
            <a:ln>
              <a:solidFill>
                <a:schemeClr val="bg2">
                  <a:lumMod val="90000"/>
                </a:schemeClr>
              </a:solidFill>
            </a:ln>
          </p:spPr>
          <p:txBody>
            <a:bodyPr wrap="square">
              <a:spAutoFit/>
            </a:bodyPr>
            <a:lstStyle/>
            <a:p>
              <a:pPr algn="ctr">
                <a:spcBef>
                  <a:spcPts val="0"/>
                </a:spcBef>
              </a:pPr>
              <a:r>
                <a:rPr lang="en-US" sz="2000" b="1" dirty="0">
                  <a:sym typeface="Calibri"/>
                </a:rPr>
                <a:t>Survey </a:t>
              </a:r>
            </a:p>
            <a:p>
              <a:pPr algn="ctr">
                <a:spcBef>
                  <a:spcPts val="0"/>
                </a:spcBef>
              </a:pPr>
              <a:r>
                <a:rPr lang="en-US" sz="2000" dirty="0">
                  <a:sym typeface="Calibri"/>
                </a:rPr>
                <a:t>Gathering data from the sample in order to make conclusions about the population.</a:t>
              </a:r>
            </a:p>
          </p:txBody>
        </p:sp>
      </p:grpSp>
      <p:pic>
        <p:nvPicPr>
          <p:cNvPr id="16" name="skillenza_logo_new (1).png" descr="skillenza_logo_new (1).png">
            <a:extLst>
              <a:ext uri="{FF2B5EF4-FFF2-40B4-BE49-F238E27FC236}">
                <a16:creationId xmlns:a16="http://schemas.microsoft.com/office/drawing/2014/main" id="{B73C5CDC-6563-4FAA-9D17-93F1E250065F}"/>
              </a:ext>
            </a:extLst>
          </p:cNvPr>
          <p:cNvPicPr>
            <a:picLocks noChangeAspect="1"/>
          </p:cNvPicPr>
          <p:nvPr/>
        </p:nvPicPr>
        <p:blipFill>
          <a:blip r:embed="rId5"/>
          <a:stretch>
            <a:fillRect/>
          </a:stretch>
        </p:blipFill>
        <p:spPr>
          <a:xfrm>
            <a:off x="9782878" y="69198"/>
            <a:ext cx="2540998" cy="1270499"/>
          </a:xfrm>
          <a:prstGeom prst="rect">
            <a:avLst/>
          </a:prstGeom>
          <a:ln w="12700">
            <a:miter lim="400000"/>
          </a:ln>
        </p:spPr>
      </p:pic>
      <p:pic>
        <p:nvPicPr>
          <p:cNvPr id="20" name="Picture 2" descr="Young man thinking Royalty Free Vector Image - VectorStock">
            <a:extLst>
              <a:ext uri="{FF2B5EF4-FFF2-40B4-BE49-F238E27FC236}">
                <a16:creationId xmlns:a16="http://schemas.microsoft.com/office/drawing/2014/main" id="{F9717E4A-E147-4DBD-B0FE-170DD48487D2}"/>
              </a:ext>
            </a:extLst>
          </p:cNvPr>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21">
            <a:extLst>
              <a:ext uri="{FF2B5EF4-FFF2-40B4-BE49-F238E27FC236}">
                <a16:creationId xmlns:a16="http://schemas.microsoft.com/office/drawing/2014/main" id="{165C3A3D-59A8-43E6-8194-3FDFA9D45D45}"/>
              </a:ext>
            </a:extLst>
          </p:cNvPr>
          <p:cNvSpPr/>
          <p:nvPr/>
        </p:nvSpPr>
        <p:spPr>
          <a:xfrm>
            <a:off x="463210" y="375939"/>
            <a:ext cx="5301486" cy="507831"/>
          </a:xfrm>
          <a:prstGeom prst="rect">
            <a:avLst/>
          </a:prstGeom>
        </p:spPr>
        <p:txBody>
          <a:bodyPr wrap="square">
            <a:spAutoFit/>
          </a:bodyPr>
          <a:lstStyle/>
          <a:p>
            <a:r>
              <a:rPr lang="en-US" b="1" dirty="0"/>
              <a:t>Statistical Terminology</a:t>
            </a:r>
          </a:p>
        </p:txBody>
      </p:sp>
    </p:spTree>
    <p:extLst>
      <p:ext uri="{BB962C8B-B14F-4D97-AF65-F5344CB8AC3E}">
        <p14:creationId xmlns:p14="http://schemas.microsoft.com/office/powerpoint/2010/main" val="385700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IN" sz="2000" b="1" kern="1200" dirty="0">
                  <a:solidFill>
                    <a:prstClr val="black"/>
                  </a:solidFill>
                  <a:latin typeface="Calibri" panose="020F0502020204030204"/>
                </a:rPr>
                <a:t>What is </a:t>
              </a:r>
              <a:r>
                <a:rPr lang="en-US" sz="2000" b="1" kern="1200" dirty="0">
                  <a:solidFill>
                    <a:prstClr val="black"/>
                  </a:solidFill>
                  <a:latin typeface="Calibri" panose="020F0502020204030204"/>
                </a:rPr>
                <a:t>Parameter &amp; Statistic</a:t>
              </a:r>
              <a:r>
                <a:rPr lang="en-US" sz="2000" b="1" dirty="0">
                  <a:solidFill>
                    <a:srgbClr val="000000"/>
                  </a:solidFill>
                  <a:ea typeface="Calibri"/>
                  <a:cs typeface="Calibri"/>
                  <a:sym typeface="Calibri"/>
                </a:rPr>
                <a:t>?</a:t>
              </a:r>
              <a:endParaRPr lang="en-IN" sz="2000" b="1" kern="1200" dirty="0">
                <a:solidFill>
                  <a:prstClr val="black"/>
                </a:solidFill>
                <a:latin typeface="Calibri" panose="020F0502020204030204"/>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6" name="Group 5">
            <a:extLst>
              <a:ext uri="{FF2B5EF4-FFF2-40B4-BE49-F238E27FC236}">
                <a16:creationId xmlns:a16="http://schemas.microsoft.com/office/drawing/2014/main" id="{BCDF3A91-C9E8-4DCF-907E-1433F3591662}"/>
              </a:ext>
            </a:extLst>
          </p:cNvPr>
          <p:cNvGrpSpPr/>
          <p:nvPr/>
        </p:nvGrpSpPr>
        <p:grpSpPr>
          <a:xfrm>
            <a:off x="3833404" y="4220661"/>
            <a:ext cx="4902882" cy="3655845"/>
            <a:chOff x="3593816" y="2510260"/>
            <a:chExt cx="4596452" cy="3427355"/>
          </a:xfrm>
        </p:grpSpPr>
        <p:sp>
          <p:nvSpPr>
            <p:cNvPr id="16" name="Google Shape;305;p17">
              <a:extLst>
                <a:ext uri="{FF2B5EF4-FFF2-40B4-BE49-F238E27FC236}">
                  <a16:creationId xmlns:a16="http://schemas.microsoft.com/office/drawing/2014/main" id="{59778EFB-0A4C-4CCA-886C-3639196939AE}"/>
                </a:ext>
              </a:extLst>
            </p:cNvPr>
            <p:cNvSpPr txBox="1">
              <a:spLocks/>
            </p:cNvSpPr>
            <p:nvPr/>
          </p:nvSpPr>
          <p:spPr>
            <a:xfrm>
              <a:off x="3593816" y="5331680"/>
              <a:ext cx="4596452" cy="605935"/>
            </a:xfrm>
            <a:prstGeom prst="rect">
              <a:avLst/>
            </a:prstGeom>
            <a:ln>
              <a:solidFill>
                <a:schemeClr val="bg2">
                  <a:lumMod val="90000"/>
                </a:schemeClr>
              </a:solidFill>
            </a:ln>
          </p:spPr>
          <p:txBody>
            <a:bodyPr wrap="square">
              <a:spAutoFit/>
            </a:bodyPr>
            <a:lstStyle>
              <a:defPPr>
                <a:defRPr lang="es-ES_tradnl"/>
              </a:defPPr>
              <a:lvl1pPr algn="ctr">
                <a:defRPr sz="1400" b="1">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spcBef>
                  <a:spcPts val="0"/>
                </a:spcBef>
              </a:pPr>
              <a:r>
                <a:rPr lang="en-US" sz="2000" dirty="0">
                  <a:sym typeface="Calibri"/>
                </a:rPr>
                <a:t>Parameter </a:t>
              </a:r>
            </a:p>
            <a:p>
              <a:pPr>
                <a:spcBef>
                  <a:spcPts val="0"/>
                </a:spcBef>
              </a:pPr>
              <a:r>
                <a:rPr lang="en-US" sz="2000" b="0" dirty="0">
                  <a:sym typeface="Calibri"/>
                </a:rPr>
                <a:t>A descriptive measure of the population</a:t>
              </a:r>
            </a:p>
          </p:txBody>
        </p:sp>
        <p:grpSp>
          <p:nvGrpSpPr>
            <p:cNvPr id="21" name="Group 20">
              <a:extLst>
                <a:ext uri="{FF2B5EF4-FFF2-40B4-BE49-F238E27FC236}">
                  <a16:creationId xmlns:a16="http://schemas.microsoft.com/office/drawing/2014/main" id="{C113A3EE-5C5D-4DD2-8D2F-7D04CA82A7F6}"/>
                </a:ext>
              </a:extLst>
            </p:cNvPr>
            <p:cNvGrpSpPr/>
            <p:nvPr/>
          </p:nvGrpSpPr>
          <p:grpSpPr>
            <a:xfrm>
              <a:off x="4450141" y="2510260"/>
              <a:ext cx="2696012" cy="2759404"/>
              <a:chOff x="5435155" y="2087763"/>
              <a:chExt cx="3359258" cy="3362146"/>
            </a:xfrm>
          </p:grpSpPr>
          <p:pic>
            <p:nvPicPr>
              <p:cNvPr id="22" name="Google Shape;284;p14">
                <a:extLst>
                  <a:ext uri="{FF2B5EF4-FFF2-40B4-BE49-F238E27FC236}">
                    <a16:creationId xmlns:a16="http://schemas.microsoft.com/office/drawing/2014/main" id="{495EB126-B9C8-4A76-8399-47D66CE398A1}"/>
                  </a:ext>
                </a:extLst>
              </p:cNvPr>
              <p:cNvPicPr preferRelativeResize="0"/>
              <p:nvPr/>
            </p:nvPicPr>
            <p:blipFill rotWithShape="1">
              <a:blip r:embed="rId3">
                <a:clrChange>
                  <a:clrFrom>
                    <a:srgbClr val="FFFFFF"/>
                  </a:clrFrom>
                  <a:clrTo>
                    <a:srgbClr val="FFFFFF">
                      <a:alpha val="0"/>
                    </a:srgbClr>
                  </a:clrTo>
                </a:clrChange>
                <a:alphaModFix/>
              </a:blip>
              <a:srcRect t="8132" r="50260"/>
              <a:stretch/>
            </p:blipFill>
            <p:spPr>
              <a:xfrm>
                <a:off x="5435155" y="2529726"/>
                <a:ext cx="3359258" cy="2920183"/>
              </a:xfrm>
              <a:prstGeom prst="rect">
                <a:avLst/>
              </a:prstGeom>
              <a:noFill/>
              <a:ln>
                <a:noFill/>
              </a:ln>
            </p:spPr>
          </p:pic>
          <p:sp>
            <p:nvSpPr>
              <p:cNvPr id="23" name="Rectangle 22">
                <a:extLst>
                  <a:ext uri="{FF2B5EF4-FFF2-40B4-BE49-F238E27FC236}">
                    <a16:creationId xmlns:a16="http://schemas.microsoft.com/office/drawing/2014/main" id="{CD8D3706-8C31-478E-A8FB-6405FC5368DE}"/>
                  </a:ext>
                </a:extLst>
              </p:cNvPr>
              <p:cNvSpPr/>
              <p:nvPr/>
            </p:nvSpPr>
            <p:spPr>
              <a:xfrm>
                <a:off x="5802682" y="2087763"/>
                <a:ext cx="2624206" cy="421881"/>
              </a:xfrm>
              <a:prstGeom prst="rect">
                <a:avLst/>
              </a:prstGeom>
              <a:ln>
                <a:solidFill>
                  <a:schemeClr val="bg1">
                    <a:lumMod val="85000"/>
                  </a:schemeClr>
                </a:solidFill>
              </a:ln>
            </p:spPr>
            <p:style>
              <a:lnRef idx="2">
                <a:schemeClr val="accent5"/>
              </a:lnRef>
              <a:fillRef idx="1">
                <a:schemeClr val="lt1"/>
              </a:fillRef>
              <a:effectRef idx="0">
                <a:schemeClr val="accent5"/>
              </a:effectRef>
              <a:fontRef idx="minor">
                <a:schemeClr val="dk1"/>
              </a:fontRef>
            </p:style>
            <p:txBody>
              <a:bodyPr wrap="square" anchor="ctr">
                <a:spAutoFit/>
              </a:bodyPr>
              <a:lstStyle/>
              <a:p>
                <a:pPr lvl="0" algn="ctr"/>
                <a:r>
                  <a:rPr lang="en-US" sz="2000" b="1" dirty="0">
                    <a:solidFill>
                      <a:srgbClr val="000000"/>
                    </a:solidFill>
                    <a:ea typeface="Calibri"/>
                    <a:cs typeface="Calibri"/>
                    <a:sym typeface="Calibri"/>
                  </a:rPr>
                  <a:t>Population</a:t>
                </a:r>
                <a:endParaRPr lang="en-US" sz="2000" dirty="0">
                  <a:solidFill>
                    <a:srgbClr val="000000"/>
                  </a:solidFill>
                  <a:ea typeface="Calibri"/>
                  <a:cs typeface="Calibri"/>
                  <a:sym typeface="Calibri"/>
                </a:endParaRPr>
              </a:p>
            </p:txBody>
          </p:sp>
        </p:grpSp>
      </p:grpSp>
      <p:grpSp>
        <p:nvGrpSpPr>
          <p:cNvPr id="8" name="Group 7">
            <a:extLst>
              <a:ext uri="{FF2B5EF4-FFF2-40B4-BE49-F238E27FC236}">
                <a16:creationId xmlns:a16="http://schemas.microsoft.com/office/drawing/2014/main" id="{823FE09A-5D7A-405C-91ED-85E449FC5C90}"/>
              </a:ext>
            </a:extLst>
          </p:cNvPr>
          <p:cNvGrpSpPr/>
          <p:nvPr/>
        </p:nvGrpSpPr>
        <p:grpSpPr>
          <a:xfrm>
            <a:off x="7995213" y="1516410"/>
            <a:ext cx="4717708" cy="2501774"/>
            <a:chOff x="7495513" y="1689524"/>
            <a:chExt cx="4422852" cy="2345411"/>
          </a:xfrm>
        </p:grpSpPr>
        <p:sp>
          <p:nvSpPr>
            <p:cNvPr id="20" name="Rectangle 19">
              <a:extLst>
                <a:ext uri="{FF2B5EF4-FFF2-40B4-BE49-F238E27FC236}">
                  <a16:creationId xmlns:a16="http://schemas.microsoft.com/office/drawing/2014/main" id="{BB277D52-A752-4D00-B5F1-0F5CA90D8969}"/>
                </a:ext>
              </a:extLst>
            </p:cNvPr>
            <p:cNvSpPr/>
            <p:nvPr/>
          </p:nvSpPr>
          <p:spPr>
            <a:xfrm>
              <a:off x="7495513" y="3429000"/>
              <a:ext cx="4422852" cy="605935"/>
            </a:xfrm>
            <a:prstGeom prst="rect">
              <a:avLst/>
            </a:prstGeom>
            <a:ln>
              <a:solidFill>
                <a:schemeClr val="bg2">
                  <a:lumMod val="90000"/>
                </a:schemeClr>
              </a:solidFill>
            </a:ln>
          </p:spPr>
          <p:txBody>
            <a:bodyPr wrap="square">
              <a:spAutoFit/>
            </a:bodyPr>
            <a:lstStyle/>
            <a:p>
              <a:pPr algn="ctr">
                <a:spcBef>
                  <a:spcPts val="0"/>
                </a:spcBef>
              </a:pPr>
              <a:r>
                <a:rPr lang="en-US" sz="2000" b="1" dirty="0">
                  <a:solidFill>
                    <a:schemeClr val="tx1"/>
                  </a:solidFill>
                  <a:sym typeface="Calibri"/>
                </a:rPr>
                <a:t>Statistic </a:t>
              </a:r>
            </a:p>
            <a:p>
              <a:pPr algn="ctr">
                <a:spcBef>
                  <a:spcPts val="0"/>
                </a:spcBef>
              </a:pPr>
              <a:r>
                <a:rPr lang="en-US" sz="2000" dirty="0">
                  <a:solidFill>
                    <a:schemeClr val="tx1"/>
                  </a:solidFill>
                  <a:sym typeface="Calibri"/>
                </a:rPr>
                <a:t>A descriptive measure of the sample</a:t>
              </a:r>
            </a:p>
          </p:txBody>
        </p:sp>
        <p:grpSp>
          <p:nvGrpSpPr>
            <p:cNvPr id="4" name="Group 3">
              <a:extLst>
                <a:ext uri="{FF2B5EF4-FFF2-40B4-BE49-F238E27FC236}">
                  <a16:creationId xmlns:a16="http://schemas.microsoft.com/office/drawing/2014/main" id="{1AF1D742-5234-4DAD-AC91-8ABBED275E8B}"/>
                </a:ext>
              </a:extLst>
            </p:cNvPr>
            <p:cNvGrpSpPr/>
            <p:nvPr/>
          </p:nvGrpSpPr>
          <p:grpSpPr>
            <a:xfrm>
              <a:off x="8701449" y="1689524"/>
              <a:ext cx="2106086" cy="1685899"/>
              <a:chOff x="9058824" y="3076109"/>
              <a:chExt cx="2106086" cy="1685899"/>
            </a:xfrm>
          </p:grpSpPr>
          <p:sp>
            <p:nvSpPr>
              <p:cNvPr id="24" name="Text Placeholder 2">
                <a:extLst>
                  <a:ext uri="{FF2B5EF4-FFF2-40B4-BE49-F238E27FC236}">
                    <a16:creationId xmlns:a16="http://schemas.microsoft.com/office/drawing/2014/main" id="{F0DEB489-8411-49E5-8162-BD0F1F504FD4}"/>
                  </a:ext>
                </a:extLst>
              </p:cNvPr>
              <p:cNvSpPr txBox="1">
                <a:spLocks/>
              </p:cNvSpPr>
              <p:nvPr/>
            </p:nvSpPr>
            <p:spPr>
              <a:xfrm>
                <a:off x="9058824" y="3076109"/>
                <a:ext cx="2106086" cy="307777"/>
              </a:xfrm>
              <a:prstGeom prst="rect">
                <a:avLst/>
              </a:prstGeom>
              <a:ln>
                <a:solidFill>
                  <a:schemeClr val="bg1">
                    <a:lumMod val="85000"/>
                  </a:schemeClr>
                </a:solidFill>
              </a:ln>
            </p:spPr>
            <p:txBody>
              <a:bodyPr anchor="ctr"/>
              <a:lstStyle>
                <a:lvl1pPr marL="304792" indent="-304792" algn="l" defTabSz="1219170" rtl="0" eaLnBrk="1" latinLnBrk="0" hangingPunct="1">
                  <a:lnSpc>
                    <a:spcPct val="90000"/>
                  </a:lnSpc>
                  <a:spcBef>
                    <a:spcPts val="1333"/>
                  </a:spcBef>
                  <a:buFont typeface="Arial"/>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a:lstStyle>
              <a:p>
                <a:pPr marL="0" indent="0" algn="ctr">
                  <a:buNone/>
                </a:pPr>
                <a:r>
                  <a:rPr lang="en-US" sz="2000" b="1" dirty="0">
                    <a:solidFill>
                      <a:srgbClr val="000000"/>
                    </a:solidFill>
                    <a:ea typeface="Calibri"/>
                    <a:cs typeface="Calibri"/>
                    <a:sym typeface="Calibri"/>
                  </a:rPr>
                  <a:t>Sample</a:t>
                </a:r>
                <a:endParaRPr lang="en-US" sz="2000" dirty="0">
                  <a:solidFill>
                    <a:srgbClr val="000000"/>
                  </a:solidFill>
                  <a:ea typeface="Calibri"/>
                  <a:cs typeface="Calibri"/>
                  <a:sym typeface="Calibri"/>
                </a:endParaRPr>
              </a:p>
            </p:txBody>
          </p:sp>
          <p:pic>
            <p:nvPicPr>
              <p:cNvPr id="25" name="Google Shape;284;p14">
                <a:extLst>
                  <a:ext uri="{FF2B5EF4-FFF2-40B4-BE49-F238E27FC236}">
                    <a16:creationId xmlns:a16="http://schemas.microsoft.com/office/drawing/2014/main" id="{F839EF86-100A-493C-81C3-57D5A8B258B8}"/>
                  </a:ext>
                </a:extLst>
              </p:cNvPr>
              <p:cNvPicPr preferRelativeResize="0"/>
              <p:nvPr/>
            </p:nvPicPr>
            <p:blipFill rotWithShape="1">
              <a:blip r:embed="rId3"/>
              <a:srcRect l="70322" t="29984" r="520" b="20491"/>
              <a:stretch/>
            </p:blipFill>
            <p:spPr>
              <a:xfrm>
                <a:off x="9396717" y="3469989"/>
                <a:ext cx="1430296" cy="1292019"/>
              </a:xfrm>
              <a:prstGeom prst="rect">
                <a:avLst/>
              </a:prstGeom>
              <a:ln>
                <a:noFill/>
              </a:ln>
            </p:spPr>
          </p:pic>
        </p:grpSp>
      </p:grpSp>
      <p:sp>
        <p:nvSpPr>
          <p:cNvPr id="9" name="Rectangle 8">
            <a:extLst>
              <a:ext uri="{FF2B5EF4-FFF2-40B4-BE49-F238E27FC236}">
                <a16:creationId xmlns:a16="http://schemas.microsoft.com/office/drawing/2014/main" id="{D7D0913E-484E-4EEA-AA94-A8270A50605A}"/>
              </a:ext>
            </a:extLst>
          </p:cNvPr>
          <p:cNvSpPr/>
          <p:nvPr/>
        </p:nvSpPr>
        <p:spPr>
          <a:xfrm>
            <a:off x="3566910" y="8158161"/>
            <a:ext cx="5453966" cy="646331"/>
          </a:xfrm>
          <a:prstGeom prst="rect">
            <a:avLst/>
          </a:prstGeom>
          <a:noFill/>
          <a:ln>
            <a:noFill/>
          </a:ln>
        </p:spPr>
        <p:txBody>
          <a:bodyPr wrap="square">
            <a:spAutoFit/>
          </a:bodyPr>
          <a:lstStyle/>
          <a:p>
            <a:pPr algn="ctr"/>
            <a:r>
              <a:rPr lang="fr-FR" sz="2000" b="1" dirty="0">
                <a:sym typeface="Calibri"/>
              </a:rPr>
              <a:t>Example -</a:t>
            </a:r>
            <a:r>
              <a:rPr lang="fr-FR" sz="2000" dirty="0">
                <a:sym typeface="Calibri"/>
              </a:rPr>
              <a:t> Population </a:t>
            </a:r>
            <a:r>
              <a:rPr lang="fr-FR" sz="2000" dirty="0" err="1">
                <a:sym typeface="Calibri"/>
              </a:rPr>
              <a:t>mean</a:t>
            </a:r>
            <a:r>
              <a:rPr lang="fr-FR" sz="2000" dirty="0">
                <a:sym typeface="Calibri"/>
              </a:rPr>
              <a:t>, Population variance, Population standard </a:t>
            </a:r>
            <a:r>
              <a:rPr lang="fr-FR" sz="2000" dirty="0" err="1">
                <a:sym typeface="Calibri"/>
              </a:rPr>
              <a:t>deviation</a:t>
            </a:r>
            <a:r>
              <a:rPr lang="fr-FR" sz="2000" dirty="0">
                <a:sym typeface="Calibri"/>
              </a:rPr>
              <a:t> etc.</a:t>
            </a:r>
          </a:p>
        </p:txBody>
      </p:sp>
      <p:pic>
        <p:nvPicPr>
          <p:cNvPr id="27" name="Picture 2" descr="Young man thinking Royalty Free Vector Image - VectorStock">
            <a:extLst>
              <a:ext uri="{FF2B5EF4-FFF2-40B4-BE49-F238E27FC236}">
                <a16:creationId xmlns:a16="http://schemas.microsoft.com/office/drawing/2014/main" id="{2D91B62F-99D2-4C9B-BD39-1AD99E8E4CCB}"/>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911BF92F-0379-4476-884F-A657C3B24C26}"/>
              </a:ext>
            </a:extLst>
          </p:cNvPr>
          <p:cNvSpPr/>
          <p:nvPr/>
        </p:nvSpPr>
        <p:spPr>
          <a:xfrm>
            <a:off x="463210" y="375939"/>
            <a:ext cx="5301486" cy="507831"/>
          </a:xfrm>
          <a:prstGeom prst="rect">
            <a:avLst/>
          </a:prstGeom>
        </p:spPr>
        <p:txBody>
          <a:bodyPr wrap="square">
            <a:spAutoFit/>
          </a:bodyPr>
          <a:lstStyle/>
          <a:p>
            <a:r>
              <a:rPr lang="en-US" b="1" dirty="0"/>
              <a:t>Statistical Terminology</a:t>
            </a:r>
          </a:p>
        </p:txBody>
      </p:sp>
      <p:sp>
        <p:nvSpPr>
          <p:cNvPr id="2" name="Rectangle 1">
            <a:extLst>
              <a:ext uri="{FF2B5EF4-FFF2-40B4-BE49-F238E27FC236}">
                <a16:creationId xmlns:a16="http://schemas.microsoft.com/office/drawing/2014/main" id="{DF67F54F-AEE4-4ED6-9AD7-2902179691EA}"/>
              </a:ext>
            </a:extLst>
          </p:cNvPr>
          <p:cNvSpPr/>
          <p:nvPr/>
        </p:nvSpPr>
        <p:spPr>
          <a:xfrm>
            <a:off x="7995213" y="4253850"/>
            <a:ext cx="4902881" cy="1333698"/>
          </a:xfrm>
          <a:prstGeom prst="rect">
            <a:avLst/>
          </a:prstGeom>
        </p:spPr>
        <p:txBody>
          <a:bodyPr wrap="square">
            <a:spAutoFit/>
          </a:bodyPr>
          <a:lstStyle/>
          <a:p>
            <a:pPr algn="ctr"/>
            <a:r>
              <a:rPr lang="en-US" sz="2000" dirty="0"/>
              <a:t>Example - Sample mean, Sample variance, Sample standard deviation etc.</a:t>
            </a:r>
          </a:p>
          <a:p>
            <a:pPr algn="ctr"/>
            <a:endParaRPr lang="en-US" sz="2000" dirty="0"/>
          </a:p>
        </p:txBody>
      </p:sp>
    </p:spTree>
    <p:extLst>
      <p:ext uri="{BB962C8B-B14F-4D97-AF65-F5344CB8AC3E}">
        <p14:creationId xmlns:p14="http://schemas.microsoft.com/office/powerpoint/2010/main" val="390801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ACEC485-32B9-48F2-9D12-44F0CF66E98A}"/>
              </a:ext>
            </a:extLst>
          </p:cNvPr>
          <p:cNvGrpSpPr/>
          <p:nvPr/>
        </p:nvGrpSpPr>
        <p:grpSpPr>
          <a:xfrm>
            <a:off x="2435436" y="2345776"/>
            <a:ext cx="2746444" cy="1650804"/>
            <a:chOff x="6026983" y="2026308"/>
            <a:chExt cx="2574791" cy="1547629"/>
          </a:xfrm>
        </p:grpSpPr>
        <p:sp>
          <p:nvSpPr>
            <p:cNvPr id="15" name="Cloud 14">
              <a:extLst>
                <a:ext uri="{FF2B5EF4-FFF2-40B4-BE49-F238E27FC236}">
                  <a16:creationId xmlns:a16="http://schemas.microsoft.com/office/drawing/2014/main" id="{2B0E33CD-6FF9-432C-94CE-A628D88275F8}"/>
                </a:ext>
              </a:extLst>
            </p:cNvPr>
            <p:cNvSpPr/>
            <p:nvPr/>
          </p:nvSpPr>
          <p:spPr>
            <a:xfrm>
              <a:off x="6387013" y="2026308"/>
              <a:ext cx="2214761" cy="1547629"/>
            </a:xfrm>
            <a:prstGeom prst="cloud">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IN" sz="2000" b="1" kern="1200" dirty="0">
                  <a:solidFill>
                    <a:prstClr val="black"/>
                  </a:solidFill>
                  <a:latin typeface="Calibri" panose="020F0502020204030204"/>
                </a:rPr>
                <a:t>What </a:t>
              </a:r>
              <a:r>
                <a:rPr lang="en-US" sz="2000" b="1" kern="1200" dirty="0">
                  <a:solidFill>
                    <a:prstClr val="black"/>
                  </a:solidFill>
                  <a:latin typeface="Calibri" panose="020F0502020204030204"/>
                </a:rPr>
                <a:t>are its notations?</a:t>
              </a:r>
              <a:endParaRPr lang="en-IN" sz="2000" b="1" kern="1200" dirty="0">
                <a:solidFill>
                  <a:prstClr val="black"/>
                </a:solidFill>
                <a:latin typeface="Calibri" panose="020F0502020204030204"/>
              </a:endParaRPr>
            </a:p>
          </p:txBody>
        </p:sp>
        <p:sp>
          <p:nvSpPr>
            <p:cNvPr id="17" name="Oval 16">
              <a:extLst>
                <a:ext uri="{FF2B5EF4-FFF2-40B4-BE49-F238E27FC236}">
                  <a16:creationId xmlns:a16="http://schemas.microsoft.com/office/drawing/2014/main" id="{E82E31AD-2F10-4ADE-AACB-C638882E4E2C}"/>
                </a:ext>
              </a:extLst>
            </p:cNvPr>
            <p:cNvSpPr/>
            <p:nvPr/>
          </p:nvSpPr>
          <p:spPr>
            <a:xfrm>
              <a:off x="6026983" y="3435902"/>
              <a:ext cx="138035" cy="138035"/>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sp>
          <p:nvSpPr>
            <p:cNvPr id="18" name="Oval 17">
              <a:extLst>
                <a:ext uri="{FF2B5EF4-FFF2-40B4-BE49-F238E27FC236}">
                  <a16:creationId xmlns:a16="http://schemas.microsoft.com/office/drawing/2014/main" id="{E9723EF9-9271-416F-855A-306C6B035281}"/>
                </a:ext>
              </a:extLst>
            </p:cNvPr>
            <p:cNvSpPr/>
            <p:nvPr/>
          </p:nvSpPr>
          <p:spPr>
            <a:xfrm>
              <a:off x="6165018" y="3233806"/>
              <a:ext cx="202096" cy="202096"/>
            </a:xfrm>
            <a:prstGeom prst="ellipse">
              <a:avLst/>
            </a:prstGeom>
            <a:solidFill>
              <a:schemeClr val="bg1"/>
            </a:solidFill>
            <a:ln>
              <a:solidFill>
                <a:schemeClr val="bg1">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7536" tIns="48768" rIns="97536" bIns="48768" numCol="1" spcCol="0" rtlCol="0" fromWordArt="0" anchor="ctr" anchorCtr="0" forceAA="0" compatLnSpc="1">
              <a:prstTxWarp prst="textNoShape">
                <a:avLst/>
              </a:prstTxWarp>
              <a:noAutofit/>
            </a:bodyPr>
            <a:lstStyle/>
            <a:p>
              <a:pPr algn="ctr" defTabSz="731543" hangingPunct="1">
                <a:lnSpc>
                  <a:spcPct val="100000"/>
                </a:lnSpc>
                <a:spcBef>
                  <a:spcPts val="0"/>
                </a:spcBef>
                <a:defRPr/>
              </a:pPr>
              <a:endParaRPr lang="en-US" sz="1280" kern="1200">
                <a:solidFill>
                  <a:prstClr val="black"/>
                </a:solidFill>
                <a:latin typeface="Calibri" panose="020F0502020204030204"/>
              </a:endParaRPr>
            </a:p>
          </p:txBody>
        </p:sp>
      </p:grpSp>
      <p:grpSp>
        <p:nvGrpSpPr>
          <p:cNvPr id="21" name="Group 20">
            <a:extLst>
              <a:ext uri="{FF2B5EF4-FFF2-40B4-BE49-F238E27FC236}">
                <a16:creationId xmlns:a16="http://schemas.microsoft.com/office/drawing/2014/main" id="{C113A3EE-5C5D-4DD2-8D2F-7D04CA82A7F6}"/>
              </a:ext>
            </a:extLst>
          </p:cNvPr>
          <p:cNvGrpSpPr/>
          <p:nvPr/>
        </p:nvGrpSpPr>
        <p:grpSpPr>
          <a:xfrm>
            <a:off x="5112398" y="3613254"/>
            <a:ext cx="2875746" cy="2905265"/>
            <a:chOff x="5435155" y="2131283"/>
            <a:chExt cx="3359258" cy="3318626"/>
          </a:xfrm>
        </p:grpSpPr>
        <p:pic>
          <p:nvPicPr>
            <p:cNvPr id="22" name="Google Shape;284;p14">
              <a:extLst>
                <a:ext uri="{FF2B5EF4-FFF2-40B4-BE49-F238E27FC236}">
                  <a16:creationId xmlns:a16="http://schemas.microsoft.com/office/drawing/2014/main" id="{495EB126-B9C8-4A76-8399-47D66CE398A1}"/>
                </a:ext>
              </a:extLst>
            </p:cNvPr>
            <p:cNvPicPr preferRelativeResize="0"/>
            <p:nvPr/>
          </p:nvPicPr>
          <p:blipFill rotWithShape="1">
            <a:blip r:embed="rId3">
              <a:clrChange>
                <a:clrFrom>
                  <a:srgbClr val="FFFFFF"/>
                </a:clrFrom>
                <a:clrTo>
                  <a:srgbClr val="FFFFFF">
                    <a:alpha val="0"/>
                  </a:srgbClr>
                </a:clrTo>
              </a:clrChange>
              <a:alphaModFix/>
            </a:blip>
            <a:srcRect t="8132" r="50260"/>
            <a:stretch/>
          </p:blipFill>
          <p:spPr>
            <a:xfrm>
              <a:off x="5435155" y="2529726"/>
              <a:ext cx="3359258" cy="2920183"/>
            </a:xfrm>
            <a:prstGeom prst="rect">
              <a:avLst/>
            </a:prstGeom>
            <a:noFill/>
            <a:ln>
              <a:noFill/>
            </a:ln>
          </p:spPr>
        </p:pic>
        <p:sp>
          <p:nvSpPr>
            <p:cNvPr id="23" name="Rectangle 22">
              <a:extLst>
                <a:ext uri="{FF2B5EF4-FFF2-40B4-BE49-F238E27FC236}">
                  <a16:creationId xmlns:a16="http://schemas.microsoft.com/office/drawing/2014/main" id="{CD8D3706-8C31-478E-A8FB-6405FC5368DE}"/>
                </a:ext>
              </a:extLst>
            </p:cNvPr>
            <p:cNvSpPr/>
            <p:nvPr/>
          </p:nvSpPr>
          <p:spPr>
            <a:xfrm>
              <a:off x="5802682" y="2131283"/>
              <a:ext cx="2624206" cy="421881"/>
            </a:xfrm>
            <a:prstGeom prst="rect">
              <a:avLst/>
            </a:prstGeom>
            <a:ln>
              <a:solidFill>
                <a:schemeClr val="bg1">
                  <a:lumMod val="85000"/>
                </a:schemeClr>
              </a:solidFill>
            </a:ln>
          </p:spPr>
          <p:style>
            <a:lnRef idx="2">
              <a:schemeClr val="accent5"/>
            </a:lnRef>
            <a:fillRef idx="1">
              <a:schemeClr val="lt1"/>
            </a:fillRef>
            <a:effectRef idx="0">
              <a:schemeClr val="accent5"/>
            </a:effectRef>
            <a:fontRef idx="minor">
              <a:schemeClr val="dk1"/>
            </a:fontRef>
          </p:style>
          <p:txBody>
            <a:bodyPr wrap="square" anchor="ctr">
              <a:spAutoFit/>
            </a:bodyPr>
            <a:lstStyle/>
            <a:p>
              <a:pPr lvl="0" algn="ctr"/>
              <a:r>
                <a:rPr lang="en-US" sz="2000" b="1" dirty="0">
                  <a:solidFill>
                    <a:srgbClr val="000000"/>
                  </a:solidFill>
                  <a:ea typeface="Calibri"/>
                  <a:cs typeface="Calibri"/>
                  <a:sym typeface="Calibri"/>
                </a:rPr>
                <a:t>Population</a:t>
              </a:r>
              <a:endParaRPr lang="en-US" sz="2000" dirty="0">
                <a:solidFill>
                  <a:srgbClr val="000000"/>
                </a:solidFill>
                <a:ea typeface="Calibri"/>
                <a:cs typeface="Calibri"/>
                <a:sym typeface="Calibri"/>
              </a:endParaRPr>
            </a:p>
          </p:txBody>
        </p:sp>
      </p:grpSp>
      <p:grpSp>
        <p:nvGrpSpPr>
          <p:cNvPr id="4" name="Group 3">
            <a:extLst>
              <a:ext uri="{FF2B5EF4-FFF2-40B4-BE49-F238E27FC236}">
                <a16:creationId xmlns:a16="http://schemas.microsoft.com/office/drawing/2014/main" id="{1AF1D742-5234-4DAD-AC91-8ABBED275E8B}"/>
              </a:ext>
            </a:extLst>
          </p:cNvPr>
          <p:cNvGrpSpPr/>
          <p:nvPr/>
        </p:nvGrpSpPr>
        <p:grpSpPr>
          <a:xfrm>
            <a:off x="9820221" y="2747825"/>
            <a:ext cx="2246492" cy="1807319"/>
            <a:chOff x="9221100" y="3121223"/>
            <a:chExt cx="2106086" cy="1694362"/>
          </a:xfrm>
        </p:grpSpPr>
        <p:sp>
          <p:nvSpPr>
            <p:cNvPr id="24" name="Text Placeholder 2">
              <a:extLst>
                <a:ext uri="{FF2B5EF4-FFF2-40B4-BE49-F238E27FC236}">
                  <a16:creationId xmlns:a16="http://schemas.microsoft.com/office/drawing/2014/main" id="{F0DEB489-8411-49E5-8162-BD0F1F504FD4}"/>
                </a:ext>
              </a:extLst>
            </p:cNvPr>
            <p:cNvSpPr txBox="1">
              <a:spLocks/>
            </p:cNvSpPr>
            <p:nvPr/>
          </p:nvSpPr>
          <p:spPr>
            <a:xfrm>
              <a:off x="9221100" y="3121223"/>
              <a:ext cx="2106086" cy="307777"/>
            </a:xfrm>
            <a:prstGeom prst="rect">
              <a:avLst/>
            </a:prstGeom>
            <a:ln>
              <a:solidFill>
                <a:schemeClr val="bg1">
                  <a:lumMod val="85000"/>
                </a:schemeClr>
              </a:solidFill>
            </a:ln>
          </p:spPr>
          <p:txBody>
            <a:bodyPr anchor="ctr"/>
            <a:lstStyle>
              <a:lvl1pPr marL="304792" indent="-304792" algn="l" defTabSz="1219170" rtl="0" eaLnBrk="1" latinLnBrk="0" hangingPunct="1">
                <a:lnSpc>
                  <a:spcPct val="90000"/>
                </a:lnSpc>
                <a:spcBef>
                  <a:spcPts val="1333"/>
                </a:spcBef>
                <a:buFont typeface="Arial"/>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a:lstStyle>
            <a:p>
              <a:pPr marL="0" indent="0" algn="ctr">
                <a:buNone/>
              </a:pPr>
              <a:r>
                <a:rPr lang="en-US" sz="2000" b="1" dirty="0">
                  <a:solidFill>
                    <a:srgbClr val="000000"/>
                  </a:solidFill>
                  <a:ea typeface="Calibri"/>
                  <a:cs typeface="Calibri"/>
                  <a:sym typeface="Calibri"/>
                </a:rPr>
                <a:t>Sample</a:t>
              </a:r>
              <a:endParaRPr lang="en-US" sz="2000" dirty="0">
                <a:solidFill>
                  <a:srgbClr val="000000"/>
                </a:solidFill>
                <a:ea typeface="Calibri"/>
                <a:cs typeface="Calibri"/>
                <a:sym typeface="Calibri"/>
              </a:endParaRPr>
            </a:p>
          </p:txBody>
        </p:sp>
        <p:pic>
          <p:nvPicPr>
            <p:cNvPr id="25" name="Google Shape;284;p14">
              <a:extLst>
                <a:ext uri="{FF2B5EF4-FFF2-40B4-BE49-F238E27FC236}">
                  <a16:creationId xmlns:a16="http://schemas.microsoft.com/office/drawing/2014/main" id="{F839EF86-100A-493C-81C3-57D5A8B258B8}"/>
                </a:ext>
              </a:extLst>
            </p:cNvPr>
            <p:cNvPicPr preferRelativeResize="0"/>
            <p:nvPr/>
          </p:nvPicPr>
          <p:blipFill rotWithShape="1">
            <a:blip r:embed="rId3"/>
            <a:srcRect l="70322" t="29984" r="520" b="20491"/>
            <a:stretch/>
          </p:blipFill>
          <p:spPr>
            <a:xfrm>
              <a:off x="9646749" y="3523566"/>
              <a:ext cx="1430296" cy="1292019"/>
            </a:xfrm>
            <a:prstGeom prst="rect">
              <a:avLst/>
            </a:prstGeom>
            <a:ln>
              <a:noFill/>
            </a:ln>
          </p:spPr>
        </p:pic>
      </p:grpSp>
      <p:sp>
        <p:nvSpPr>
          <p:cNvPr id="2" name="TextBox 1"/>
          <p:cNvSpPr txBox="1"/>
          <p:nvPr/>
        </p:nvSpPr>
        <p:spPr>
          <a:xfrm>
            <a:off x="4811888" y="6731936"/>
            <a:ext cx="3476765" cy="1323439"/>
          </a:xfrm>
          <a:prstGeom prst="rect">
            <a:avLst/>
          </a:prstGeom>
          <a:noFill/>
          <a:ln>
            <a:solidFill>
              <a:srgbClr val="0070C0"/>
            </a:solidFill>
          </a:ln>
        </p:spPr>
        <p:txBody>
          <a:bodyPr wrap="square" rtlCol="0">
            <a:spAutoFit/>
          </a:bodyPr>
          <a:lstStyle/>
          <a:p>
            <a:pPr>
              <a:lnSpc>
                <a:spcPct val="100000"/>
              </a:lnSpc>
              <a:spcBef>
                <a:spcPts val="0"/>
              </a:spcBef>
            </a:pPr>
            <a:r>
              <a:rPr lang="en-US" sz="2000" b="1" dirty="0">
                <a:solidFill>
                  <a:prstClr val="black"/>
                </a:solidFill>
                <a:latin typeface="Calibri" panose="020F0502020204030204"/>
              </a:rPr>
              <a:t>Greek – Population Parameter</a:t>
            </a:r>
          </a:p>
          <a:p>
            <a:pPr>
              <a:lnSpc>
                <a:spcPct val="100000"/>
              </a:lnSpc>
              <a:spcBef>
                <a:spcPts val="0"/>
              </a:spcBef>
            </a:pPr>
            <a:r>
              <a:rPr lang="en-US" sz="2000" dirty="0">
                <a:solidFill>
                  <a:prstClr val="black"/>
                </a:solidFill>
                <a:latin typeface="Calibri" panose="020F0502020204030204"/>
              </a:rPr>
              <a:t>Mean - </a:t>
            </a:r>
            <a:r>
              <a:rPr lang="en-US" sz="2000" dirty="0">
                <a:solidFill>
                  <a:prstClr val="black"/>
                </a:solidFill>
                <a:latin typeface="Calibri" panose="020F0502020204030204"/>
                <a:sym typeface="Symbol" panose="05050102010706020507" pitchFamily="18" charset="2"/>
              </a:rPr>
              <a:t></a:t>
            </a:r>
          </a:p>
          <a:p>
            <a:pPr>
              <a:lnSpc>
                <a:spcPct val="100000"/>
              </a:lnSpc>
              <a:spcBef>
                <a:spcPts val="0"/>
              </a:spcBef>
            </a:pPr>
            <a:r>
              <a:rPr lang="en-US" sz="2000" dirty="0">
                <a:solidFill>
                  <a:prstClr val="black"/>
                </a:solidFill>
                <a:latin typeface="Calibri" panose="020F0502020204030204"/>
                <a:sym typeface="Symbol" panose="05050102010706020507" pitchFamily="18" charset="2"/>
              </a:rPr>
              <a:t>Variance - </a:t>
            </a:r>
            <a:r>
              <a:rPr lang="en-US" sz="2000" baseline="50000" dirty="0">
                <a:solidFill>
                  <a:prstClr val="black"/>
                </a:solidFill>
                <a:latin typeface="Calibri" panose="020F0502020204030204"/>
                <a:sym typeface="Symbol" panose="05050102010706020507" pitchFamily="18" charset="2"/>
              </a:rPr>
              <a:t>2</a:t>
            </a:r>
          </a:p>
          <a:p>
            <a:pPr>
              <a:lnSpc>
                <a:spcPct val="100000"/>
              </a:lnSpc>
              <a:spcBef>
                <a:spcPts val="0"/>
              </a:spcBef>
            </a:pPr>
            <a:r>
              <a:rPr lang="en-US" sz="2000" dirty="0">
                <a:solidFill>
                  <a:prstClr val="black"/>
                </a:solidFill>
                <a:latin typeface="Calibri" panose="020F0502020204030204"/>
                <a:sym typeface="Symbol" panose="05050102010706020507" pitchFamily="18" charset="2"/>
              </a:rPr>
              <a:t>Standard Deviation - </a:t>
            </a:r>
            <a:endParaRPr lang="en-US" sz="2000" dirty="0">
              <a:solidFill>
                <a:prstClr val="black"/>
              </a:solidFill>
              <a:latin typeface="Calibri" panose="020F0502020204030204"/>
            </a:endParaRPr>
          </a:p>
        </p:txBody>
      </p:sp>
      <p:sp>
        <p:nvSpPr>
          <p:cNvPr id="20" name="TextBox 19"/>
          <p:cNvSpPr txBox="1"/>
          <p:nvPr/>
        </p:nvSpPr>
        <p:spPr>
          <a:xfrm>
            <a:off x="9615503" y="4705906"/>
            <a:ext cx="3128947" cy="1323439"/>
          </a:xfrm>
          <a:prstGeom prst="rect">
            <a:avLst/>
          </a:prstGeom>
          <a:noFill/>
          <a:ln>
            <a:solidFill>
              <a:srgbClr val="0070C0"/>
            </a:solidFill>
          </a:ln>
        </p:spPr>
        <p:txBody>
          <a:bodyPr wrap="square" rtlCol="0">
            <a:spAutoFit/>
          </a:bodyPr>
          <a:lstStyle/>
          <a:p>
            <a:pPr>
              <a:lnSpc>
                <a:spcPct val="100000"/>
              </a:lnSpc>
            </a:pPr>
            <a:r>
              <a:rPr lang="en-US" sz="2000" b="1" dirty="0">
                <a:solidFill>
                  <a:prstClr val="black"/>
                </a:solidFill>
                <a:latin typeface="Calibri" panose="020F0502020204030204"/>
              </a:rPr>
              <a:t>Roman – Sample Statistic</a:t>
            </a:r>
          </a:p>
          <a:p>
            <a:pPr>
              <a:lnSpc>
                <a:spcPct val="100000"/>
              </a:lnSpc>
              <a:spcBef>
                <a:spcPts val="0"/>
              </a:spcBef>
            </a:pPr>
            <a:r>
              <a:rPr lang="en-US" sz="2000" dirty="0">
                <a:solidFill>
                  <a:prstClr val="black"/>
                </a:solidFill>
                <a:latin typeface="Calibri" panose="020F0502020204030204"/>
              </a:rPr>
              <a:t>Mean - </a:t>
            </a:r>
            <a:r>
              <a:rPr lang="en-US" sz="2000" dirty="0">
                <a:solidFill>
                  <a:prstClr val="black"/>
                </a:solidFill>
                <a:latin typeface="Calibri" panose="020F0502020204030204"/>
                <a:sym typeface="Symbol" panose="05050102010706020507" pitchFamily="18" charset="2"/>
              </a:rPr>
              <a:t>x</a:t>
            </a:r>
          </a:p>
          <a:p>
            <a:pPr>
              <a:lnSpc>
                <a:spcPct val="100000"/>
              </a:lnSpc>
              <a:spcBef>
                <a:spcPts val="0"/>
              </a:spcBef>
            </a:pPr>
            <a:r>
              <a:rPr lang="en-US" sz="2000" dirty="0">
                <a:solidFill>
                  <a:prstClr val="black"/>
                </a:solidFill>
                <a:latin typeface="Calibri" panose="020F0502020204030204"/>
                <a:sym typeface="Symbol" panose="05050102010706020507" pitchFamily="18" charset="2"/>
              </a:rPr>
              <a:t>Variance - s</a:t>
            </a:r>
            <a:r>
              <a:rPr lang="en-US" sz="2000" baseline="50000" dirty="0">
                <a:solidFill>
                  <a:prstClr val="black"/>
                </a:solidFill>
                <a:latin typeface="Calibri" panose="020F0502020204030204"/>
                <a:sym typeface="Symbol" panose="05050102010706020507" pitchFamily="18" charset="2"/>
              </a:rPr>
              <a:t>2</a:t>
            </a:r>
          </a:p>
          <a:p>
            <a:pPr>
              <a:lnSpc>
                <a:spcPct val="100000"/>
              </a:lnSpc>
              <a:spcBef>
                <a:spcPts val="0"/>
              </a:spcBef>
            </a:pPr>
            <a:r>
              <a:rPr lang="en-US" sz="2000" dirty="0">
                <a:solidFill>
                  <a:prstClr val="black"/>
                </a:solidFill>
                <a:latin typeface="Calibri" panose="020F0502020204030204"/>
                <a:sym typeface="Symbol" panose="05050102010706020507" pitchFamily="18" charset="2"/>
              </a:rPr>
              <a:t>Standard Deviation - s</a:t>
            </a:r>
            <a:endParaRPr lang="en-US" sz="2000" dirty="0">
              <a:solidFill>
                <a:prstClr val="black"/>
              </a:solidFill>
              <a:latin typeface="Calibri" panose="020F0502020204030204"/>
            </a:endParaRPr>
          </a:p>
        </p:txBody>
      </p:sp>
      <p:pic>
        <p:nvPicPr>
          <p:cNvPr id="16" name="skillenza_logo_new (1).png" descr="skillenza_logo_new (1).png">
            <a:extLst>
              <a:ext uri="{FF2B5EF4-FFF2-40B4-BE49-F238E27FC236}">
                <a16:creationId xmlns:a16="http://schemas.microsoft.com/office/drawing/2014/main" id="{6470AE10-2DD0-49FC-9281-ECE5D9E3A683}"/>
              </a:ext>
            </a:extLst>
          </p:cNvPr>
          <p:cNvPicPr>
            <a:picLocks noChangeAspect="1"/>
          </p:cNvPicPr>
          <p:nvPr/>
        </p:nvPicPr>
        <p:blipFill>
          <a:blip r:embed="rId4"/>
          <a:stretch>
            <a:fillRect/>
          </a:stretch>
        </p:blipFill>
        <p:spPr>
          <a:xfrm>
            <a:off x="9782878" y="69198"/>
            <a:ext cx="2540998" cy="1270499"/>
          </a:xfrm>
          <a:prstGeom prst="rect">
            <a:avLst/>
          </a:prstGeom>
          <a:ln w="12700">
            <a:miter lim="400000"/>
          </a:ln>
        </p:spPr>
      </p:pic>
      <p:pic>
        <p:nvPicPr>
          <p:cNvPr id="26" name="Picture 2" descr="Young man thinking Royalty Free Vector Image - VectorStock">
            <a:extLst>
              <a:ext uri="{FF2B5EF4-FFF2-40B4-BE49-F238E27FC236}">
                <a16:creationId xmlns:a16="http://schemas.microsoft.com/office/drawing/2014/main" id="{D4D35A39-69C2-48F9-907C-95F48B813467}"/>
              </a:ext>
            </a:extLst>
          </p:cNvPr>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b="7858"/>
          <a:stretch/>
        </p:blipFill>
        <p:spPr bwMode="auto">
          <a:xfrm>
            <a:off x="-58346" y="3210933"/>
            <a:ext cx="4650918" cy="6537040"/>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825675FA-A953-4999-B7ED-5FCD6ED62B87}"/>
              </a:ext>
            </a:extLst>
          </p:cNvPr>
          <p:cNvSpPr/>
          <p:nvPr/>
        </p:nvSpPr>
        <p:spPr>
          <a:xfrm>
            <a:off x="463210" y="375939"/>
            <a:ext cx="5301486" cy="507831"/>
          </a:xfrm>
          <a:prstGeom prst="rect">
            <a:avLst/>
          </a:prstGeom>
        </p:spPr>
        <p:txBody>
          <a:bodyPr wrap="square">
            <a:spAutoFit/>
          </a:bodyPr>
          <a:lstStyle/>
          <a:p>
            <a:r>
              <a:rPr lang="en-US" b="1" dirty="0"/>
              <a:t>Statistical Terminology</a:t>
            </a:r>
          </a:p>
        </p:txBody>
      </p:sp>
    </p:spTree>
    <p:extLst>
      <p:ext uri="{BB962C8B-B14F-4D97-AF65-F5344CB8AC3E}">
        <p14:creationId xmlns:p14="http://schemas.microsoft.com/office/powerpoint/2010/main" val="1991877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0" grpId="0" animBg="1"/>
    </p:bldLst>
  </p:timing>
</p:sld>
</file>

<file path=ppt/theme/theme1.xml><?xml version="1.0" encoding="utf-8"?>
<a:theme xmlns:a="http://schemas.openxmlformats.org/drawingml/2006/main"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1733930" rtl="0" fontAlgn="auto" latinLnBrk="0" hangingPunct="0">
          <a:lnSpc>
            <a:spcPct val="90000"/>
          </a:lnSpc>
          <a:spcBef>
            <a:spcPts val="320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123</TotalTime>
  <Words>7561</Words>
  <Application>Microsoft Office PowerPoint</Application>
  <PresentationFormat>Custom</PresentationFormat>
  <Paragraphs>500</Paragraphs>
  <Slides>52</Slides>
  <Notes>41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52</vt:i4>
      </vt:variant>
    </vt:vector>
  </HeadingPairs>
  <TitlesOfParts>
    <vt:vector size="66" baseType="lpstr">
      <vt:lpstr>Arial</vt:lpstr>
      <vt:lpstr>Avenir Book</vt:lpstr>
      <vt:lpstr>Avenir Heavy</vt:lpstr>
      <vt:lpstr>Avenir Medium</vt:lpstr>
      <vt:lpstr>Calibri</vt:lpstr>
      <vt:lpstr>Cambria Math</vt:lpstr>
      <vt:lpstr>Gill Sans MT</vt:lpstr>
      <vt:lpstr>Helvetica</vt:lpstr>
      <vt:lpstr>Helvetica Neue</vt:lpstr>
      <vt:lpstr>Helvetica Neue Medium</vt:lpstr>
      <vt:lpstr>Helvetica Neue Thin</vt:lpstr>
      <vt:lpstr>Raleway Black</vt:lpstr>
      <vt:lpstr>Raleway Light</vt:lpstr>
      <vt:lpstr>21_BasicWhite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Ashok</dc:creator>
  <cp:lastModifiedBy>Kumar, Ashwini</cp:lastModifiedBy>
  <cp:revision>90</cp:revision>
  <dcterms:modified xsi:type="dcterms:W3CDTF">2020-09-16T08:24:44Z</dcterms:modified>
</cp:coreProperties>
</file>